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4"/>
  </p:notesMasterIdLst>
  <p:handoutMasterIdLst>
    <p:handoutMasterId r:id="rId45"/>
  </p:handoutMasterIdLst>
  <p:sldIdLst>
    <p:sldId id="331" r:id="rId2"/>
    <p:sldId id="265" r:id="rId3"/>
    <p:sldId id="354" r:id="rId4"/>
    <p:sldId id="355" r:id="rId5"/>
    <p:sldId id="353" r:id="rId6"/>
    <p:sldId id="287" r:id="rId7"/>
    <p:sldId id="258" r:id="rId8"/>
    <p:sldId id="261" r:id="rId9"/>
    <p:sldId id="334" r:id="rId10"/>
    <p:sldId id="259" r:id="rId11"/>
    <p:sldId id="335" r:id="rId12"/>
    <p:sldId id="350" r:id="rId13"/>
    <p:sldId id="333" r:id="rId14"/>
    <p:sldId id="336" r:id="rId15"/>
    <p:sldId id="351" r:id="rId16"/>
    <p:sldId id="338" r:id="rId17"/>
    <p:sldId id="339" r:id="rId18"/>
    <p:sldId id="340" r:id="rId19"/>
    <p:sldId id="341" r:id="rId20"/>
    <p:sldId id="352" r:id="rId21"/>
    <p:sldId id="356" r:id="rId22"/>
    <p:sldId id="357" r:id="rId23"/>
    <p:sldId id="358" r:id="rId24"/>
    <p:sldId id="343" r:id="rId25"/>
    <p:sldId id="359" r:id="rId26"/>
    <p:sldId id="344" r:id="rId27"/>
    <p:sldId id="360" r:id="rId28"/>
    <p:sldId id="361" r:id="rId29"/>
    <p:sldId id="342" r:id="rId30"/>
    <p:sldId id="362" r:id="rId31"/>
    <p:sldId id="345" r:id="rId32"/>
    <p:sldId id="257" r:id="rId33"/>
    <p:sldId id="363" r:id="rId34"/>
    <p:sldId id="365" r:id="rId35"/>
    <p:sldId id="366" r:id="rId36"/>
    <p:sldId id="367" r:id="rId37"/>
    <p:sldId id="368" r:id="rId38"/>
    <p:sldId id="347" r:id="rId39"/>
    <p:sldId id="346" r:id="rId40"/>
    <p:sldId id="348" r:id="rId41"/>
    <p:sldId id="349" r:id="rId42"/>
    <p:sldId id="369" r:id="rId4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  <p:embeddedFont>
      <p:font typeface="Raleway" pitchFamily="2" charset="0"/>
      <p:regular r:id="rId54"/>
      <p:bold r:id="rId55"/>
      <p:italic r:id="rId56"/>
      <p:boldItalic r:id="rId57"/>
    </p:embeddedFont>
    <p:embeddedFont>
      <p:font typeface="Raleway Light" pitchFamily="2" charset="0"/>
      <p:regular r:id="rId58"/>
      <p:bold r:id="rId59"/>
      <p:italic r:id="rId60"/>
      <p:boldItalic r:id="rId61"/>
    </p:embeddedFont>
    <p:embeddedFont>
      <p:font typeface="Verdana" panose="020B0604030504040204" pitchFamily="34" charset="0"/>
      <p:regular r:id="rId62"/>
      <p:bold r:id="rId63"/>
      <p:italic r:id="rId64"/>
      <p:boldItalic r:id="rId65"/>
    </p:embeddedFont>
    <p:embeddedFont>
      <p:font typeface="微软雅黑" panose="020B0503020204020204" pitchFamily="34" charset="-122"/>
      <p:regular r:id="rId66"/>
      <p:bold r:id="rId67"/>
    </p:embeddedFont>
    <p:embeddedFont>
      <p:font typeface="微软雅黑 Light" panose="020B0502040204020203" pitchFamily="34" charset="-122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默认节" id="{241CD86D-37D6-4FA3-9A16-EEA0936F2A3F}">
          <p14:sldIdLst>
            <p14:sldId id="331"/>
            <p14:sldId id="265"/>
            <p14:sldId id="354"/>
            <p14:sldId id="355"/>
            <p14:sldId id="353"/>
            <p14:sldId id="287"/>
            <p14:sldId id="258"/>
            <p14:sldId id="261"/>
            <p14:sldId id="334"/>
            <p14:sldId id="259"/>
            <p14:sldId id="335"/>
            <p14:sldId id="350"/>
            <p14:sldId id="333"/>
            <p14:sldId id="336"/>
            <p14:sldId id="351"/>
            <p14:sldId id="338"/>
            <p14:sldId id="339"/>
            <p14:sldId id="340"/>
            <p14:sldId id="341"/>
            <p14:sldId id="352"/>
            <p14:sldId id="356"/>
            <p14:sldId id="357"/>
            <p14:sldId id="358"/>
            <p14:sldId id="343"/>
            <p14:sldId id="359"/>
            <p14:sldId id="344"/>
            <p14:sldId id="360"/>
            <p14:sldId id="361"/>
            <p14:sldId id="342"/>
            <p14:sldId id="362"/>
            <p14:sldId id="345"/>
            <p14:sldId id="257"/>
            <p14:sldId id="363"/>
            <p14:sldId id="365"/>
            <p14:sldId id="366"/>
            <p14:sldId id="367"/>
            <p14:sldId id="368"/>
            <p14:sldId id="347"/>
            <p14:sldId id="346"/>
            <p14:sldId id="348"/>
            <p14:sldId id="349"/>
            <p14:sldId id="369"/>
          </p14:sldIdLst>
        </p14:section>
        <p14:section name="无标题节" id="{BF385889-32C9-46DA-A194-A9EE72185DA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6091"/>
    <a:srgbClr val="D75F02"/>
    <a:srgbClr val="F9B900"/>
    <a:srgbClr val="FAE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F860B-0C19-48BA-A121-DFA4E61B7DD8}">
  <a:tblStyle styleId="{9F5F860B-0C19-48BA-A121-DFA4E61B7D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7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2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707AE19-8204-4F13-B43E-CA4431098B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276941-EE0B-46D2-958D-CA45F87336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5C31-5B9B-439E-BB38-5BBC15686A35}" type="datetimeFigureOut">
              <a:rPr lang="zh-CN" altLang="en-US" smtClean="0"/>
              <a:t>2022/8/22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1C2979-DB8C-424E-BF03-4E0F2EB3DE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1775E9-0CDD-4C12-82D4-0C705E32A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A7C4E-2EB9-4853-AECF-A0EBE861BD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08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63fa505e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63fa505e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086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097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637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479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083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50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357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545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96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d95d55f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d95d55f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208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282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114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224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890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936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544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847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363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389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d95d55f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d95d55f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722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092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373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77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55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507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004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171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18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7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d95d55f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d95d55f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473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79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d95d55f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d95d55f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10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95d55f5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d95d55f5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77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d95d55f5c_0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d95d55f5c_0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d95d55f5c_0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d95d55f5c_0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0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4385" r="24937"/>
          <a:stretch/>
        </p:blipFill>
        <p:spPr>
          <a:xfrm>
            <a:off x="36550" y="21389"/>
            <a:ext cx="575475" cy="4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830392" y="1191219"/>
            <a:ext cx="1491554" cy="45900"/>
            <a:chOff x="830392" y="1191219"/>
            <a:chExt cx="1491554" cy="459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1366812" y="1027739"/>
              <a:ext cx="45826" cy="372859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995485" y="1026163"/>
              <a:ext cx="45826" cy="376012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" name="Google Shape;51;p6">
            <a:extLst>
              <a:ext uri="{FF2B5EF4-FFF2-40B4-BE49-F238E27FC236}">
                <a16:creationId xmlns:a16="http://schemas.microsoft.com/office/drawing/2014/main" id="{18137EB5-7893-428F-954E-DE313EE72BCE}"/>
              </a:ext>
            </a:extLst>
          </p:cNvPr>
          <p:cNvGrpSpPr/>
          <p:nvPr userDrawn="1"/>
        </p:nvGrpSpPr>
        <p:grpSpPr>
          <a:xfrm>
            <a:off x="337233" y="1093577"/>
            <a:ext cx="1491554" cy="45938"/>
            <a:chOff x="830392" y="1191182"/>
            <a:chExt cx="1491554" cy="45938"/>
          </a:xfrm>
        </p:grpSpPr>
        <p:sp>
          <p:nvSpPr>
            <p:cNvPr id="8" name="Google Shape;52;p6">
              <a:extLst>
                <a:ext uri="{FF2B5EF4-FFF2-40B4-BE49-F238E27FC236}">
                  <a16:creationId xmlns:a16="http://schemas.microsoft.com/office/drawing/2014/main" id="{78FA0663-C3A9-457F-8616-787E0D2B974E}"/>
                </a:ext>
              </a:extLst>
            </p:cNvPr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;p6">
              <a:extLst>
                <a:ext uri="{FF2B5EF4-FFF2-40B4-BE49-F238E27FC236}">
                  <a16:creationId xmlns:a16="http://schemas.microsoft.com/office/drawing/2014/main" id="{0847E6CE-3422-4177-9EA8-55E1B10EF604}"/>
                </a:ext>
              </a:extLst>
            </p:cNvPr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;p6">
              <a:extLst>
                <a:ext uri="{FF2B5EF4-FFF2-40B4-BE49-F238E27FC236}">
                  <a16:creationId xmlns:a16="http://schemas.microsoft.com/office/drawing/2014/main" id="{E48957AE-E8A0-4A2E-855B-D71E23357E31}"/>
                </a:ext>
              </a:extLst>
            </p:cNvPr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;p6">
              <a:extLst>
                <a:ext uri="{FF2B5EF4-FFF2-40B4-BE49-F238E27FC236}">
                  <a16:creationId xmlns:a16="http://schemas.microsoft.com/office/drawing/2014/main" id="{CFFA2A8C-CDB5-417F-A01A-3B20F71E3FA2}"/>
                </a:ext>
              </a:extLst>
            </p:cNvPr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4749851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479410" y="607906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4749851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488647" y="607906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-999" y="4749849"/>
            <a:ext cx="9144000" cy="3936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433228" y="604673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4687455"/>
            <a:ext cx="9144000" cy="45599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419373" y="565627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eg"/><Relationship Id="rId4" Type="http://schemas.openxmlformats.org/officeDocument/2006/relationships/image" Target="../media/image5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tmp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0.tm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naconda.com/products/individu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522550" y="1770377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搭建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TensorFlow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开发环境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272590" y="3901212"/>
            <a:ext cx="1864653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物联网工程学院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66;p20">
            <a:extLst>
              <a:ext uri="{FF2B5EF4-FFF2-40B4-BE49-F238E27FC236}">
                <a16:creationId xmlns:a16="http://schemas.microsoft.com/office/drawing/2014/main" id="{3EE59499-250A-4EFF-8222-58A16D13F4B4}"/>
              </a:ext>
            </a:extLst>
          </p:cNvPr>
          <p:cNvSpPr txBox="1">
            <a:spLocks/>
          </p:cNvSpPr>
          <p:nvPr/>
        </p:nvSpPr>
        <p:spPr>
          <a:xfrm>
            <a:off x="213264" y="54578"/>
            <a:ext cx="240150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E3D387-A91A-CECF-9F90-8EFD4E41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36" y="1218183"/>
            <a:ext cx="4295775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343850-61BE-0362-13DA-6395F89D64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208904" y="2855843"/>
            <a:ext cx="5000625" cy="19335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F50A8D-3936-51D4-A8B9-15E6E711401B}"/>
              </a:ext>
            </a:extLst>
          </p:cNvPr>
          <p:cNvSpPr txBox="1"/>
          <p:nvPr/>
        </p:nvSpPr>
        <p:spPr>
          <a:xfrm>
            <a:off x="1128627" y="1171949"/>
            <a:ext cx="7020310" cy="3104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机器学习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  <a:p>
            <a:pPr marL="0" lvl="0" indent="0">
              <a:buFont typeface="Arial"/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 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是指从有限的观测数据中学习出具有一般性的规律，并利用这些规律对未知数据进行预测的方法。是一种通过利用数据，训练出模型，然后使用模型预测的一种方法。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97019" y="62371"/>
            <a:ext cx="1806787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D22054-665B-64D4-1CEE-0EC2FE7E3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234" y="1105275"/>
            <a:ext cx="4799316" cy="240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8DDD5D0-A220-921A-AC0B-D0D26F83E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93" y="1104625"/>
            <a:ext cx="3375062" cy="24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15888A84-DEA8-494D-DD9B-2420DE10F8DB}"/>
              </a:ext>
            </a:extLst>
          </p:cNvPr>
          <p:cNvSpPr/>
          <p:nvPr/>
        </p:nvSpPr>
        <p:spPr>
          <a:xfrm>
            <a:off x="3154166" y="1417834"/>
            <a:ext cx="2717515" cy="693506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304AA8-A2E0-B186-153C-670666F2AC87}"/>
              </a:ext>
            </a:extLst>
          </p:cNvPr>
          <p:cNvSpPr txBox="1"/>
          <p:nvPr/>
        </p:nvSpPr>
        <p:spPr>
          <a:xfrm>
            <a:off x="3770572" y="1610698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经典的程序设计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DDBADC3-7CE6-2F26-68CF-982A49504EE3}"/>
              </a:ext>
            </a:extLst>
          </p:cNvPr>
          <p:cNvCxnSpPr>
            <a:cxnSpLocks/>
          </p:cNvCxnSpPr>
          <p:nvPr/>
        </p:nvCxnSpPr>
        <p:spPr>
          <a:xfrm>
            <a:off x="2373330" y="1596184"/>
            <a:ext cx="7808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3BC6F7E-6986-9A56-8463-5B2F7EB9D558}"/>
              </a:ext>
            </a:extLst>
          </p:cNvPr>
          <p:cNvSpPr txBox="1"/>
          <p:nvPr/>
        </p:nvSpPr>
        <p:spPr>
          <a:xfrm>
            <a:off x="1709441" y="1417834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规则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D726A9-CCC1-7E14-15FB-856D1BC0A7A0}"/>
              </a:ext>
            </a:extLst>
          </p:cNvPr>
          <p:cNvCxnSpPr>
            <a:cxnSpLocks/>
          </p:cNvCxnSpPr>
          <p:nvPr/>
        </p:nvCxnSpPr>
        <p:spPr>
          <a:xfrm>
            <a:off x="2373330" y="1964097"/>
            <a:ext cx="7808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365620C-72C4-AAF4-A827-2DDA18E872BB}"/>
              </a:ext>
            </a:extLst>
          </p:cNvPr>
          <p:cNvSpPr txBox="1"/>
          <p:nvPr/>
        </p:nvSpPr>
        <p:spPr>
          <a:xfrm>
            <a:off x="1712647" y="18035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377278B-8EE9-FA18-97C4-B5A26D2E5DA6}"/>
              </a:ext>
            </a:extLst>
          </p:cNvPr>
          <p:cNvCxnSpPr>
            <a:cxnSpLocks/>
          </p:cNvCxnSpPr>
          <p:nvPr/>
        </p:nvCxnSpPr>
        <p:spPr>
          <a:xfrm>
            <a:off x="5871681" y="1759674"/>
            <a:ext cx="698642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FDA565-DA15-2C6D-6F8E-B1A1671994F4}"/>
              </a:ext>
            </a:extLst>
          </p:cNvPr>
          <p:cNvSpPr txBox="1"/>
          <p:nvPr/>
        </p:nvSpPr>
        <p:spPr>
          <a:xfrm>
            <a:off x="6652517" y="159618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答案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5163440-6E2C-A8CA-C7E4-9633DE365818}"/>
              </a:ext>
            </a:extLst>
          </p:cNvPr>
          <p:cNvGrpSpPr/>
          <p:nvPr/>
        </p:nvGrpSpPr>
        <p:grpSpPr>
          <a:xfrm>
            <a:off x="1709441" y="2649020"/>
            <a:ext cx="5490021" cy="693506"/>
            <a:chOff x="1611837" y="1828800"/>
            <a:chExt cx="5490021" cy="693506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9159343C-F41E-EE4D-7693-671F07E3B3A0}"/>
                </a:ext>
              </a:extLst>
            </p:cNvPr>
            <p:cNvSpPr/>
            <p:nvPr/>
          </p:nvSpPr>
          <p:spPr>
            <a:xfrm>
              <a:off x="3056562" y="1828800"/>
              <a:ext cx="2717515" cy="693506"/>
            </a:xfrm>
            <a:prstGeom prst="round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42CE161-82D5-C4C6-B55F-53E3580B365F}"/>
                </a:ext>
              </a:extLst>
            </p:cNvPr>
            <p:cNvSpPr txBox="1"/>
            <p:nvPr/>
          </p:nvSpPr>
          <p:spPr>
            <a:xfrm>
              <a:off x="3963913" y="201675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机器学习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8DF7814-2EAB-9200-1E43-F313AA206D1F}"/>
                </a:ext>
              </a:extLst>
            </p:cNvPr>
            <p:cNvCxnSpPr>
              <a:cxnSpLocks/>
            </p:cNvCxnSpPr>
            <p:nvPr/>
          </p:nvCxnSpPr>
          <p:spPr>
            <a:xfrm>
              <a:off x="2275726" y="2007150"/>
              <a:ext cx="780836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0B92B52-20E5-4913-96C3-5551D70BBDED}"/>
                </a:ext>
              </a:extLst>
            </p:cNvPr>
            <p:cNvSpPr txBox="1"/>
            <p:nvPr/>
          </p:nvSpPr>
          <p:spPr>
            <a:xfrm>
              <a:off x="1611837" y="182880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数据</a:t>
              </a: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2FE32B1F-079D-A291-A7EF-3368D1B616C7}"/>
                </a:ext>
              </a:extLst>
            </p:cNvPr>
            <p:cNvCxnSpPr>
              <a:cxnSpLocks/>
            </p:cNvCxnSpPr>
            <p:nvPr/>
          </p:nvCxnSpPr>
          <p:spPr>
            <a:xfrm>
              <a:off x="2275726" y="2375063"/>
              <a:ext cx="780836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C8F32D1-FDED-FE94-B53C-10087DAABEB5}"/>
                </a:ext>
              </a:extLst>
            </p:cNvPr>
            <p:cNvSpPr txBox="1"/>
            <p:nvPr/>
          </p:nvSpPr>
          <p:spPr>
            <a:xfrm>
              <a:off x="1615043" y="2214529"/>
              <a:ext cx="56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答案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C4B54B33-5DCD-021D-74FC-074C6B7FA80A}"/>
                </a:ext>
              </a:extLst>
            </p:cNvPr>
            <p:cNvCxnSpPr>
              <a:cxnSpLocks/>
            </p:cNvCxnSpPr>
            <p:nvPr/>
          </p:nvCxnSpPr>
          <p:spPr>
            <a:xfrm>
              <a:off x="5774077" y="2170640"/>
              <a:ext cx="698642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3C6EFE1-AA04-ADB1-73E5-30CFCF52810F}"/>
                </a:ext>
              </a:extLst>
            </p:cNvPr>
            <p:cNvSpPr txBox="1"/>
            <p:nvPr/>
          </p:nvSpPr>
          <p:spPr>
            <a:xfrm>
              <a:off x="6554913" y="2007150"/>
              <a:ext cx="546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规则</a:t>
              </a:r>
            </a:p>
          </p:txBody>
        </p:sp>
      </p:grpSp>
      <p:sp>
        <p:nvSpPr>
          <p:cNvPr id="26" name="Google Shape;243;p29">
            <a:extLst>
              <a:ext uri="{FF2B5EF4-FFF2-40B4-BE49-F238E27FC236}">
                <a16:creationId xmlns:a16="http://schemas.microsoft.com/office/drawing/2014/main" id="{493C3DB3-1BA9-4A51-6D0B-D809C6CEE9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835" y="72645"/>
            <a:ext cx="1806787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957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99746" y="56303"/>
            <a:ext cx="1938276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B8A94EAF-05E1-4A1C-84C6-122FC451D3A3}"/>
              </a:ext>
            </a:extLst>
          </p:cNvPr>
          <p:cNvSpPr txBox="1"/>
          <p:nvPr/>
        </p:nvSpPr>
        <p:spPr>
          <a:xfrm>
            <a:off x="602670" y="2074463"/>
            <a:ext cx="875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Verdana" pitchFamily="34" charset="0"/>
                <a:cs typeface="Verdana" pitchFamily="34" charset="0"/>
              </a:rPr>
              <a:t>训练集</a:t>
            </a: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AEB7EF1F-9F64-4843-B78B-67CFCC53282E}"/>
              </a:ext>
            </a:extLst>
          </p:cNvPr>
          <p:cNvSpPr txBox="1"/>
          <p:nvPr/>
        </p:nvSpPr>
        <p:spPr>
          <a:xfrm>
            <a:off x="654041" y="3554525"/>
            <a:ext cx="875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Verdana" pitchFamily="34" charset="0"/>
                <a:cs typeface="Verdana" pitchFamily="34" charset="0"/>
              </a:rPr>
              <a:t>测试集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0D3863B5-792C-4D6D-A2B0-DF4200A6E79B}"/>
              </a:ext>
            </a:extLst>
          </p:cNvPr>
          <p:cNvSpPr txBox="1"/>
          <p:nvPr/>
        </p:nvSpPr>
        <p:spPr>
          <a:xfrm>
            <a:off x="4387580" y="557297"/>
            <a:ext cx="70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Verdana" pitchFamily="34" charset="0"/>
                <a:cs typeface="Verdana" pitchFamily="34" charset="0"/>
              </a:rPr>
              <a:t>特征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1A5424A-4620-4B8F-BFEF-D26FF5456424}"/>
              </a:ext>
            </a:extLst>
          </p:cNvPr>
          <p:cNvCxnSpPr>
            <a:cxnSpLocks/>
          </p:cNvCxnSpPr>
          <p:nvPr/>
        </p:nvCxnSpPr>
        <p:spPr bwMode="auto">
          <a:xfrm>
            <a:off x="7078731" y="926978"/>
            <a:ext cx="0" cy="218591"/>
          </a:xfrm>
          <a:prstGeom prst="straightConnector1">
            <a:avLst/>
          </a:prstGeom>
          <a:noFill/>
          <a:ln w="9525" cap="flat" cmpd="sng" algn="ctr">
            <a:solidFill>
              <a:srgbClr val="800000">
                <a:lumMod val="40000"/>
                <a:lumOff val="60000"/>
              </a:srgbClr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14" name="TextBox 18">
            <a:extLst>
              <a:ext uri="{FF2B5EF4-FFF2-40B4-BE49-F238E27FC236}">
                <a16:creationId xmlns:a16="http://schemas.microsoft.com/office/drawing/2014/main" id="{24A70957-F1D0-4B45-AC28-796209F5DA92}"/>
              </a:ext>
            </a:extLst>
          </p:cNvPr>
          <p:cNvSpPr txBox="1"/>
          <p:nvPr/>
        </p:nvSpPr>
        <p:spPr>
          <a:xfrm>
            <a:off x="6726918" y="557297"/>
            <a:ext cx="70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chemeClr val="tx1">
                    <a:lumMod val="75000"/>
                  </a:schemeClr>
                </a:solidFill>
                <a:latin typeface="Verdana" pitchFamily="34" charset="0"/>
                <a:cs typeface="Verdana" pitchFamily="34" charset="0"/>
              </a:rPr>
              <a:t>标记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B0A95F-BAB2-7011-60AB-4EDD70D5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93" y="1439577"/>
            <a:ext cx="2820814" cy="2441000"/>
          </a:xfrm>
          <a:prstGeom prst="rect">
            <a:avLst/>
          </a:prstGeom>
        </p:spPr>
      </p:pic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4E9DD541-7BE2-D85A-6096-8E64F4927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404448"/>
              </p:ext>
            </p:extLst>
          </p:nvPr>
        </p:nvGraphicFramePr>
        <p:xfrm>
          <a:off x="1890445" y="1262923"/>
          <a:ext cx="5896948" cy="1854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20148">
                  <a:extLst>
                    <a:ext uri="{9D8B030D-6E8A-4147-A177-3AD203B41FA5}">
                      <a16:colId xmlns:a16="http://schemas.microsoft.com/office/drawing/2014/main" val="411420701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985681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2481059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12813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9314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色泽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根蒂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敲声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好瓜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0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青绿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蜷缩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浊响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是</a:t>
                      </a:r>
                    </a:p>
                  </a:txBody>
                  <a:tcPr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09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乌黑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蜷缩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沉闷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是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6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青绿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硬挺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清脆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否</a:t>
                      </a:r>
                    </a:p>
                  </a:txBody>
                  <a:tcPr>
                    <a:solidFill>
                      <a:schemeClr val="l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07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乌黑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稍</a:t>
                      </a:r>
                      <a:r>
                        <a:rPr lang="zh-CN" altLang="zh-C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dirty="0"/>
                        <a:t>沉闷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否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7390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729AF92-CCF7-F953-3299-1B1C92335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568484"/>
              </p:ext>
            </p:extLst>
          </p:nvPr>
        </p:nvGraphicFramePr>
        <p:xfrm>
          <a:off x="1890445" y="3352962"/>
          <a:ext cx="5896948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20148">
                  <a:extLst>
                    <a:ext uri="{9D8B030D-6E8A-4147-A177-3AD203B41FA5}">
                      <a16:colId xmlns:a16="http://schemas.microsoft.com/office/drawing/2014/main" val="9753105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5126026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924803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591697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98941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青绿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硬挺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清脆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否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6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乌黑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稍</a:t>
                      </a:r>
                      <a:r>
                        <a:rPr lang="zh-CN" altLang="zh-C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dirty="0"/>
                        <a:t>沉闷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否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8138"/>
                  </a:ext>
                </a:extLst>
              </a:tr>
            </a:tbl>
          </a:graphicData>
        </a:graphic>
      </p:graphicFrame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2DFE515-B9C8-CB27-C68F-DA44DD617882}"/>
              </a:ext>
            </a:extLst>
          </p:cNvPr>
          <p:cNvCxnSpPr>
            <a:cxnSpLocks/>
          </p:cNvCxnSpPr>
          <p:nvPr/>
        </p:nvCxnSpPr>
        <p:spPr bwMode="auto">
          <a:xfrm>
            <a:off x="4652317" y="926978"/>
            <a:ext cx="0" cy="218591"/>
          </a:xfrm>
          <a:prstGeom prst="straightConnector1">
            <a:avLst/>
          </a:prstGeom>
          <a:noFill/>
          <a:ln w="9525" cap="flat" cmpd="sng" algn="ctr">
            <a:solidFill>
              <a:srgbClr val="800000">
                <a:lumMod val="40000"/>
                <a:lumOff val="60000"/>
              </a:srgbClr>
            </a:solidFill>
            <a:prstDash val="solid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5048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3;p29">
            <a:extLst>
              <a:ext uri="{FF2B5EF4-FFF2-40B4-BE49-F238E27FC236}">
                <a16:creationId xmlns:a16="http://schemas.microsoft.com/office/drawing/2014/main" id="{DB748383-AF40-4CEE-EA9F-861664990AC4}"/>
              </a:ext>
            </a:extLst>
          </p:cNvPr>
          <p:cNvSpPr txBox="1">
            <a:spLocks/>
          </p:cNvSpPr>
          <p:nvPr/>
        </p:nvSpPr>
        <p:spPr>
          <a:xfrm>
            <a:off x="450362" y="58726"/>
            <a:ext cx="1806787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8709F2-9D51-BA92-26ED-0622285CBA59}"/>
              </a:ext>
            </a:extLst>
          </p:cNvPr>
          <p:cNvSpPr txBox="1"/>
          <p:nvPr/>
        </p:nvSpPr>
        <p:spPr>
          <a:xfrm>
            <a:off x="1061845" y="871557"/>
            <a:ext cx="7020310" cy="3104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8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  <a:p>
            <a:pPr marL="0" lvl="0" indent="0">
              <a:buFont typeface="Arial"/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 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通过已有的训练样本去训练得到一个最优模型，再利用这个模型将所有的输入映射为相应的输出，对输出进行简单的判断从而实现分类的目的，也就具有了对未知数据进行分类的能力。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797AC2-2C1C-9AF8-A477-B05C86EF354F}"/>
              </a:ext>
            </a:extLst>
          </p:cNvPr>
          <p:cNvSpPr txBox="1"/>
          <p:nvPr/>
        </p:nvSpPr>
        <p:spPr>
          <a:xfrm>
            <a:off x="1177347" y="1307656"/>
            <a:ext cx="7020310" cy="1996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</a:t>
            </a:r>
            <a:r>
              <a:rPr lang="zh-CN" altLang="zh-CN" sz="28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监督学习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  <a:p>
            <a:pPr marL="0" lvl="0" indent="0">
              <a:buFont typeface="Arial"/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 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  <a:p>
            <a:pPr lvl="0">
              <a:lnSpc>
                <a:spcPct val="150000"/>
              </a:lnSpc>
            </a:pP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它与监督学习的不同之处，在于我们事先没有任何训练样本，而需要直接对数据进行建模。</a:t>
            </a:r>
          </a:p>
        </p:txBody>
      </p:sp>
    </p:spTree>
    <p:extLst>
      <p:ext uri="{BB962C8B-B14F-4D97-AF65-F5344CB8AC3E}">
        <p14:creationId xmlns:p14="http://schemas.microsoft.com/office/powerpoint/2010/main" val="306144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3;p29">
            <a:extLst>
              <a:ext uri="{FF2B5EF4-FFF2-40B4-BE49-F238E27FC236}">
                <a16:creationId xmlns:a16="http://schemas.microsoft.com/office/drawing/2014/main" id="{DB748383-AF40-4CEE-EA9F-861664990AC4}"/>
              </a:ext>
            </a:extLst>
          </p:cNvPr>
          <p:cNvSpPr txBox="1">
            <a:spLocks/>
          </p:cNvSpPr>
          <p:nvPr/>
        </p:nvSpPr>
        <p:spPr>
          <a:xfrm>
            <a:off x="450363" y="58726"/>
            <a:ext cx="1683238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深度学习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6622D3-C4ED-46B5-039C-B45F692927B3}"/>
              </a:ext>
            </a:extLst>
          </p:cNvPr>
          <p:cNvSpPr/>
          <p:nvPr/>
        </p:nvSpPr>
        <p:spPr>
          <a:xfrm>
            <a:off x="1154545" y="934375"/>
            <a:ext cx="6995404" cy="3419965"/>
          </a:xfrm>
          <a:prstGeom prst="rect">
            <a:avLst/>
          </a:prstGeom>
          <a:solidFill>
            <a:srgbClr val="FAE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5D5EF418-F61C-BEBD-7E1C-0D2C53819FB2}"/>
              </a:ext>
            </a:extLst>
          </p:cNvPr>
          <p:cNvSpPr txBox="1">
            <a:spLocks/>
          </p:cNvSpPr>
          <p:nvPr/>
        </p:nvSpPr>
        <p:spPr>
          <a:xfrm>
            <a:off x="1239443" y="942705"/>
            <a:ext cx="2256522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人工智能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200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早期的人工智能让人兴奋不已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0385D0-3C85-8C11-6CEC-1B341C71E71C}"/>
              </a:ext>
            </a:extLst>
          </p:cNvPr>
          <p:cNvSpPr/>
          <p:nvPr/>
        </p:nvSpPr>
        <p:spPr>
          <a:xfrm>
            <a:off x="2254269" y="1675194"/>
            <a:ext cx="5895680" cy="2679146"/>
          </a:xfrm>
          <a:prstGeom prst="rect">
            <a:avLst/>
          </a:prstGeom>
          <a:solidFill>
            <a:srgbClr val="F9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Google Shape;243;p29">
            <a:extLst>
              <a:ext uri="{FF2B5EF4-FFF2-40B4-BE49-F238E27FC236}">
                <a16:creationId xmlns:a16="http://schemas.microsoft.com/office/drawing/2014/main" id="{9E37B6FF-3BEB-0F52-78F4-7460E5E5718C}"/>
              </a:ext>
            </a:extLst>
          </p:cNvPr>
          <p:cNvSpPr txBox="1">
            <a:spLocks/>
          </p:cNvSpPr>
          <p:nvPr/>
        </p:nvSpPr>
        <p:spPr>
          <a:xfrm>
            <a:off x="2426248" y="1675194"/>
            <a:ext cx="1725866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200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机器学习开始兴起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9D5B35-2564-58F6-6036-C19A42705131}"/>
              </a:ext>
            </a:extLst>
          </p:cNvPr>
          <p:cNvSpPr/>
          <p:nvPr/>
        </p:nvSpPr>
        <p:spPr>
          <a:xfrm>
            <a:off x="3289181" y="2407682"/>
            <a:ext cx="4860768" cy="1946657"/>
          </a:xfrm>
          <a:prstGeom prst="rect">
            <a:avLst/>
          </a:prstGeom>
          <a:solidFill>
            <a:srgbClr val="D7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Google Shape;243;p29">
            <a:extLst>
              <a:ext uri="{FF2B5EF4-FFF2-40B4-BE49-F238E27FC236}">
                <a16:creationId xmlns:a16="http://schemas.microsoft.com/office/drawing/2014/main" id="{519E0AD6-1B8A-18F2-C408-22C4F9E35827}"/>
              </a:ext>
            </a:extLst>
          </p:cNvPr>
          <p:cNvSpPr txBox="1">
            <a:spLocks/>
          </p:cNvSpPr>
          <p:nvPr/>
        </p:nvSpPr>
        <p:spPr>
          <a:xfrm>
            <a:off x="3476243" y="2417098"/>
            <a:ext cx="1725866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深度学习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200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深度学习取得突破</a:t>
            </a:r>
            <a:endParaRPr lang="zh-CN" altLang="en-US" sz="1200" dirty="0">
              <a:solidFill>
                <a:schemeClr val="accent5"/>
              </a:solidFill>
            </a:endParaRPr>
          </a:p>
        </p:txBody>
      </p:sp>
      <p:sp>
        <p:nvSpPr>
          <p:cNvPr id="14" name="Google Shape;232;p30">
            <a:extLst>
              <a:ext uri="{FF2B5EF4-FFF2-40B4-BE49-F238E27FC236}">
                <a16:creationId xmlns:a16="http://schemas.microsoft.com/office/drawing/2014/main" id="{F1FBE239-3E3F-416B-DF14-41B12AB2B250}"/>
              </a:ext>
            </a:extLst>
          </p:cNvPr>
          <p:cNvSpPr txBox="1">
            <a:spLocks/>
          </p:cNvSpPr>
          <p:nvPr/>
        </p:nvSpPr>
        <p:spPr>
          <a:xfrm>
            <a:off x="1055133" y="4270798"/>
            <a:ext cx="1078468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HK" sz="1800" dirty="0">
                <a:solidFill>
                  <a:schemeClr val="dk1"/>
                </a:solidFill>
              </a:rPr>
              <a:t>1950</a:t>
            </a:r>
            <a:r>
              <a:rPr lang="zh-HK" altLang="en-US" sz="1800" dirty="0">
                <a:solidFill>
                  <a:schemeClr val="dk1"/>
                </a:solidFill>
              </a:rPr>
              <a:t>年</a:t>
            </a:r>
          </a:p>
        </p:txBody>
      </p:sp>
      <p:sp>
        <p:nvSpPr>
          <p:cNvPr id="15" name="Google Shape;232;p30">
            <a:extLst>
              <a:ext uri="{FF2B5EF4-FFF2-40B4-BE49-F238E27FC236}">
                <a16:creationId xmlns:a16="http://schemas.microsoft.com/office/drawing/2014/main" id="{D0C47C67-0D44-D3C7-F4F8-1E80F0685987}"/>
              </a:ext>
            </a:extLst>
          </p:cNvPr>
          <p:cNvSpPr txBox="1">
            <a:spLocks/>
          </p:cNvSpPr>
          <p:nvPr/>
        </p:nvSpPr>
        <p:spPr>
          <a:xfrm>
            <a:off x="2150379" y="4270798"/>
            <a:ext cx="1078468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HK" sz="1800" dirty="0">
                <a:solidFill>
                  <a:schemeClr val="dk1"/>
                </a:solidFill>
              </a:rPr>
              <a:t>1980</a:t>
            </a:r>
            <a:r>
              <a:rPr lang="zh-HK" altLang="en-US" sz="1800" dirty="0">
                <a:solidFill>
                  <a:schemeClr val="dk1"/>
                </a:solidFill>
              </a:rPr>
              <a:t>年</a:t>
            </a:r>
          </a:p>
        </p:txBody>
      </p:sp>
      <p:sp>
        <p:nvSpPr>
          <p:cNvPr id="16" name="Google Shape;232;p30">
            <a:extLst>
              <a:ext uri="{FF2B5EF4-FFF2-40B4-BE49-F238E27FC236}">
                <a16:creationId xmlns:a16="http://schemas.microsoft.com/office/drawing/2014/main" id="{1F770688-C2A9-3E67-C085-1D05B8BD5076}"/>
              </a:ext>
            </a:extLst>
          </p:cNvPr>
          <p:cNvSpPr txBox="1">
            <a:spLocks/>
          </p:cNvSpPr>
          <p:nvPr/>
        </p:nvSpPr>
        <p:spPr>
          <a:xfrm>
            <a:off x="3197364" y="4270798"/>
            <a:ext cx="1078468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HK" sz="1800" dirty="0">
                <a:solidFill>
                  <a:schemeClr val="dk1"/>
                </a:solidFill>
              </a:rPr>
              <a:t>2010</a:t>
            </a:r>
            <a:r>
              <a:rPr lang="zh-HK" altLang="en-US" sz="1800" dirty="0">
                <a:solidFill>
                  <a:schemeClr val="dk1"/>
                </a:solidFill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425635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深度学习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516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12816" y="0"/>
            <a:ext cx="2943002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深度学习发展简史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4" name="图片 3" descr="1-6">
            <a:extLst>
              <a:ext uri="{FF2B5EF4-FFF2-40B4-BE49-F238E27FC236}">
                <a16:creationId xmlns:a16="http://schemas.microsoft.com/office/drawing/2014/main" id="{7D5C0837-1265-4603-A53F-30FBCEBE2A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55" y="1483358"/>
            <a:ext cx="7293035" cy="202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9A10A8-8BEB-A5D3-CF0A-836E2833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4" y="3170310"/>
            <a:ext cx="2163041" cy="145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E8D9E17-BFD1-89EC-D27C-B61C85544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545" y="651293"/>
            <a:ext cx="2245591" cy="13974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1C2257-5552-4CDD-2FDE-6A450003A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033" y="3228782"/>
            <a:ext cx="2117726" cy="139797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C54CA8-BCE4-FECB-B384-3E24AEFF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006" y="736450"/>
            <a:ext cx="1730232" cy="131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522460-48AB-61E1-6642-A6D9EB6302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7062" y="2854131"/>
            <a:ext cx="1753421" cy="16702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579CE5-F4B7-D508-FB1A-21F8654DA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6122" y="361799"/>
            <a:ext cx="2031557" cy="188037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E5C1921-A887-5A12-9D2D-504C30FB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162" y="3139086"/>
            <a:ext cx="2165557" cy="143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79C909-7532-E8B4-00A1-9A1B1A93DE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5937" y="2854131"/>
            <a:ext cx="2184740" cy="16702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0F38D2-EB19-84F1-E5CF-00AC006CF1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6403" y="332563"/>
            <a:ext cx="1917984" cy="18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1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63616" y="39903"/>
            <a:ext cx="2970711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深度学习发展简史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5" name="图片 4" descr="1-7">
            <a:extLst>
              <a:ext uri="{FF2B5EF4-FFF2-40B4-BE49-F238E27FC236}">
                <a16:creationId xmlns:a16="http://schemas.microsoft.com/office/drawing/2014/main" id="{F26C79AB-D61B-45C4-B567-F22DD25240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67" y="1105158"/>
            <a:ext cx="7702397" cy="259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6CD9E2B-6893-FC40-9920-27C59E9F5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4" y="2777103"/>
            <a:ext cx="2930671" cy="146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063FACD-DE3C-7CEE-491D-AA0D0F88F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450" y="495420"/>
            <a:ext cx="2970711" cy="185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27D53FA-281E-5C77-1059-68900476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593" y="441314"/>
            <a:ext cx="2665079" cy="177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C928D87-39D0-E3BD-3335-A9D34BA5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812" y="2777103"/>
            <a:ext cx="2861872" cy="15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379B77-50EB-2BAD-D54E-37458E54D4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2545" y="2815839"/>
            <a:ext cx="3246278" cy="15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8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406101" y="75133"/>
            <a:ext cx="1634802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工作原理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53AB99-33C3-A811-AEA7-2875864EE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02" y="1427247"/>
            <a:ext cx="5154891" cy="2899626"/>
          </a:xfrm>
          <a:prstGeom prst="rect">
            <a:avLst/>
          </a:prstGeom>
        </p:spPr>
      </p:pic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7982AF80-85CB-23EA-7284-87E6953F38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697859"/>
              </p:ext>
            </p:extLst>
          </p:nvPr>
        </p:nvGraphicFramePr>
        <p:xfrm>
          <a:off x="3379852" y="535544"/>
          <a:ext cx="3666341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790640" imgH="215640" progId="Equation.3">
                  <p:embed/>
                </p:oleObj>
              </mc:Choice>
              <mc:Fallback>
                <p:oleObj name="方程式" r:id="rId4" imgW="1790640" imgH="215640" progId="Equation.3">
                  <p:embed/>
                  <p:pic>
                    <p:nvPicPr>
                      <p:cNvPr id="5" name="Object 12">
                        <a:extLst>
                          <a:ext uri="{FF2B5EF4-FFF2-40B4-BE49-F238E27FC236}">
                            <a16:creationId xmlns:a16="http://schemas.microsoft.com/office/drawing/2014/main" id="{7982AF80-85CB-23EA-7284-87E6953F38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9852" y="535544"/>
                        <a:ext cx="3666341" cy="460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7">
            <a:extLst>
              <a:ext uri="{FF2B5EF4-FFF2-40B4-BE49-F238E27FC236}">
                <a16:creationId xmlns:a16="http://schemas.microsoft.com/office/drawing/2014/main" id="{418EBEAA-4787-5A28-A8EF-9CC18095DC3F}"/>
              </a:ext>
            </a:extLst>
          </p:cNvPr>
          <p:cNvSpPr txBox="1"/>
          <p:nvPr/>
        </p:nvSpPr>
        <p:spPr>
          <a:xfrm>
            <a:off x="7373188" y="510019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</a:t>
            </a:r>
            <a:r>
              <a:rPr lang="zh-CN" altLang="en-US" sz="2800" dirty="0"/>
              <a:t>猫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pic>
        <p:nvPicPr>
          <p:cNvPr id="8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598D6ACB-E84B-2972-7B46-1D3F887D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145" y="351377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88922A71-648C-3133-91E6-6718A0CC3213}"/>
              </a:ext>
            </a:extLst>
          </p:cNvPr>
          <p:cNvSpPr txBox="1">
            <a:spLocks/>
          </p:cNvSpPr>
          <p:nvPr/>
        </p:nvSpPr>
        <p:spPr>
          <a:xfrm>
            <a:off x="2721590" y="4275054"/>
            <a:ext cx="658262" cy="43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26DEFE2-0C1E-B476-8C76-C1FAA4912EDD}"/>
              </a:ext>
            </a:extLst>
          </p:cNvPr>
          <p:cNvSpPr txBox="1">
            <a:spLocks/>
          </p:cNvSpPr>
          <p:nvPr/>
        </p:nvSpPr>
        <p:spPr>
          <a:xfrm>
            <a:off x="4636547" y="4279766"/>
            <a:ext cx="1000341" cy="43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隐藏层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E5CCE22-4397-AD0B-8539-FFF01EA8061B}"/>
              </a:ext>
            </a:extLst>
          </p:cNvPr>
          <p:cNvSpPr txBox="1">
            <a:spLocks/>
          </p:cNvSpPr>
          <p:nvPr/>
        </p:nvSpPr>
        <p:spPr>
          <a:xfrm>
            <a:off x="6489257" y="4279766"/>
            <a:ext cx="730447" cy="43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02789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272952" y="88397"/>
            <a:ext cx="1932366" cy="615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2401930" y="908900"/>
            <a:ext cx="5666306" cy="3049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Raleway Light"/>
                <a:sym typeface="Raleway Light"/>
              </a:rPr>
              <a:t>知识目标</a:t>
            </a:r>
            <a:endParaRPr lang="en-US" altLang="zh-CN" sz="28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Raleway Light"/>
              <a:sym typeface="Raleway Light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人工智能基本概念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深度学习的发展历史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深度学习的工作原理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深度学习的应用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23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406101" y="75133"/>
            <a:ext cx="1634802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工作原理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B25C4A0-763B-F5FB-6327-B0B0819C7549}"/>
              </a:ext>
            </a:extLst>
          </p:cNvPr>
          <p:cNvSpPr/>
          <p:nvPr/>
        </p:nvSpPr>
        <p:spPr>
          <a:xfrm>
            <a:off x="4126329" y="705460"/>
            <a:ext cx="1621918" cy="57658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5D8D75-99C1-AF98-03B5-2DC278516752}"/>
              </a:ext>
            </a:extLst>
          </p:cNvPr>
          <p:cNvSpPr txBox="1"/>
          <p:nvPr/>
        </p:nvSpPr>
        <p:spPr>
          <a:xfrm>
            <a:off x="4321088" y="732142"/>
            <a:ext cx="123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层</a:t>
            </a:r>
            <a:endParaRPr lang="en-US" altLang="zh-CN" dirty="0"/>
          </a:p>
          <a:p>
            <a:pPr algn="ctr"/>
            <a:r>
              <a:rPr lang="zh-CN" altLang="en-US" dirty="0"/>
              <a:t>（数据变换）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CC86591-9156-13B4-DF90-5B9996CD8B25}"/>
              </a:ext>
            </a:extLst>
          </p:cNvPr>
          <p:cNvSpPr/>
          <p:nvPr/>
        </p:nvSpPr>
        <p:spPr>
          <a:xfrm>
            <a:off x="4126329" y="1536590"/>
            <a:ext cx="1621918" cy="57658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C32610-58FB-46EF-64DF-E134BBD85241}"/>
              </a:ext>
            </a:extLst>
          </p:cNvPr>
          <p:cNvSpPr txBox="1"/>
          <p:nvPr/>
        </p:nvSpPr>
        <p:spPr>
          <a:xfrm>
            <a:off x="4321088" y="1563272"/>
            <a:ext cx="123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层</a:t>
            </a:r>
            <a:endParaRPr lang="en-US" altLang="zh-CN" dirty="0"/>
          </a:p>
          <a:p>
            <a:pPr algn="ctr"/>
            <a:r>
              <a:rPr lang="zh-CN" altLang="en-US" dirty="0"/>
              <a:t>（数据变换）</a:t>
            </a:r>
          </a:p>
        </p:txBody>
      </p:sp>
      <p:sp>
        <p:nvSpPr>
          <p:cNvPr id="8" name="矩形: 剪去单角 7">
            <a:extLst>
              <a:ext uri="{FF2B5EF4-FFF2-40B4-BE49-F238E27FC236}">
                <a16:creationId xmlns:a16="http://schemas.microsoft.com/office/drawing/2014/main" id="{77679699-33A1-153B-0A60-A9E0164C136B}"/>
              </a:ext>
            </a:extLst>
          </p:cNvPr>
          <p:cNvSpPr/>
          <p:nvPr/>
        </p:nvSpPr>
        <p:spPr>
          <a:xfrm>
            <a:off x="4402317" y="2553969"/>
            <a:ext cx="1069942" cy="419795"/>
          </a:xfrm>
          <a:prstGeom prst="snip1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036E0EB-EE54-04EA-E3AA-1C85E3A8B6A5}"/>
              </a:ext>
            </a:extLst>
          </p:cNvPr>
          <p:cNvSpPr txBox="1"/>
          <p:nvPr/>
        </p:nvSpPr>
        <p:spPr>
          <a:xfrm>
            <a:off x="4501679" y="2609977"/>
            <a:ext cx="871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预测值</a:t>
            </a:r>
            <a:endParaRPr lang="en-US" altLang="zh-CN" dirty="0"/>
          </a:p>
        </p:txBody>
      </p:sp>
      <p:sp>
        <p:nvSpPr>
          <p:cNvPr id="13" name="矩形: 剪去单角 12">
            <a:extLst>
              <a:ext uri="{FF2B5EF4-FFF2-40B4-BE49-F238E27FC236}">
                <a16:creationId xmlns:a16="http://schemas.microsoft.com/office/drawing/2014/main" id="{33E3B1B1-5EB6-471D-E939-90869EE05894}"/>
              </a:ext>
            </a:extLst>
          </p:cNvPr>
          <p:cNvSpPr/>
          <p:nvPr/>
        </p:nvSpPr>
        <p:spPr>
          <a:xfrm>
            <a:off x="6243216" y="2553969"/>
            <a:ext cx="1069942" cy="419795"/>
          </a:xfrm>
          <a:prstGeom prst="snip1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B3C7A3-B4B4-B1B7-9740-B84AF0A79E7A}"/>
              </a:ext>
            </a:extLst>
          </p:cNvPr>
          <p:cNvSpPr txBox="1"/>
          <p:nvPr/>
        </p:nvSpPr>
        <p:spPr>
          <a:xfrm>
            <a:off x="6342577" y="2609977"/>
            <a:ext cx="871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目标值</a:t>
            </a:r>
            <a:endParaRPr lang="en-US" altLang="zh-CN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84210F6-EE2F-7D37-4731-595F1E647B5D}"/>
              </a:ext>
            </a:extLst>
          </p:cNvPr>
          <p:cNvSpPr/>
          <p:nvPr/>
        </p:nvSpPr>
        <p:spPr>
          <a:xfrm>
            <a:off x="5350431" y="3363801"/>
            <a:ext cx="1413301" cy="576585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927DB9-92B7-6DC7-4A96-970B55FED57E}"/>
              </a:ext>
            </a:extLst>
          </p:cNvPr>
          <p:cNvSpPr txBox="1"/>
          <p:nvPr/>
        </p:nvSpPr>
        <p:spPr>
          <a:xfrm>
            <a:off x="5516587" y="3498204"/>
            <a:ext cx="108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损失函数</a:t>
            </a:r>
            <a:endParaRPr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3F3CCA-BFA4-5D70-AFB8-0CFFBD12038B}"/>
              </a:ext>
            </a:extLst>
          </p:cNvPr>
          <p:cNvSpPr/>
          <p:nvPr/>
        </p:nvSpPr>
        <p:spPr>
          <a:xfrm>
            <a:off x="5389327" y="4279071"/>
            <a:ext cx="1355553" cy="4197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AD4A6B-040D-1F9F-486F-EEE930B22222}"/>
              </a:ext>
            </a:extLst>
          </p:cNvPr>
          <p:cNvSpPr txBox="1"/>
          <p:nvPr/>
        </p:nvSpPr>
        <p:spPr>
          <a:xfrm>
            <a:off x="5545461" y="4335079"/>
            <a:ext cx="108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损失值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20FA37-62F0-A018-F8CB-E47917CB044A}"/>
              </a:ext>
            </a:extLst>
          </p:cNvPr>
          <p:cNvSpPr/>
          <p:nvPr/>
        </p:nvSpPr>
        <p:spPr>
          <a:xfrm>
            <a:off x="2335127" y="779557"/>
            <a:ext cx="1355553" cy="4197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9A9CFE-6286-08EB-C86B-E12F5ACAE34C}"/>
              </a:ext>
            </a:extLst>
          </p:cNvPr>
          <p:cNvSpPr txBox="1"/>
          <p:nvPr/>
        </p:nvSpPr>
        <p:spPr>
          <a:xfrm>
            <a:off x="2472410" y="849687"/>
            <a:ext cx="108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权重</a:t>
            </a:r>
            <a:endParaRPr lang="en-US" altLang="zh-CN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75CDDAA-0530-B65B-B592-2FAB5C7CCB88}"/>
              </a:ext>
            </a:extLst>
          </p:cNvPr>
          <p:cNvSpPr/>
          <p:nvPr/>
        </p:nvSpPr>
        <p:spPr>
          <a:xfrm>
            <a:off x="2335127" y="1622966"/>
            <a:ext cx="1355553" cy="4197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773B86-1BEB-3439-2C61-91CDBFEB2251}"/>
              </a:ext>
            </a:extLst>
          </p:cNvPr>
          <p:cNvSpPr txBox="1"/>
          <p:nvPr/>
        </p:nvSpPr>
        <p:spPr>
          <a:xfrm>
            <a:off x="2472410" y="1678974"/>
            <a:ext cx="108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权重</a:t>
            </a:r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483D749-BE94-1BBB-AAE6-8BF1F951D0C9}"/>
              </a:ext>
            </a:extLst>
          </p:cNvPr>
          <p:cNvSpPr/>
          <p:nvPr/>
        </p:nvSpPr>
        <p:spPr>
          <a:xfrm>
            <a:off x="2306253" y="3075507"/>
            <a:ext cx="1413301" cy="576585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BF2D7B4-5629-0E2C-EB3F-C0061E7834B6}"/>
              </a:ext>
            </a:extLst>
          </p:cNvPr>
          <p:cNvSpPr txBox="1"/>
          <p:nvPr/>
        </p:nvSpPr>
        <p:spPr>
          <a:xfrm>
            <a:off x="2472410" y="3209910"/>
            <a:ext cx="108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优化器</a:t>
            </a:r>
            <a:endParaRPr lang="en-US" altLang="zh-CN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5957F4A-5EF9-7622-4749-99CE51666D7D}"/>
              </a:ext>
            </a:extLst>
          </p:cNvPr>
          <p:cNvCxnSpPr>
            <a:cxnSpLocks/>
          </p:cNvCxnSpPr>
          <p:nvPr/>
        </p:nvCxnSpPr>
        <p:spPr>
          <a:xfrm>
            <a:off x="4932575" y="330388"/>
            <a:ext cx="0" cy="3654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28EC0B4-4FD2-9502-1AA6-0F005356DBA6}"/>
              </a:ext>
            </a:extLst>
          </p:cNvPr>
          <p:cNvCxnSpPr>
            <a:cxnSpLocks/>
          </p:cNvCxnSpPr>
          <p:nvPr/>
        </p:nvCxnSpPr>
        <p:spPr>
          <a:xfrm>
            <a:off x="4937288" y="1282045"/>
            <a:ext cx="0" cy="2545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0811A8B-F213-A08A-6276-8FB6E7288B3D}"/>
              </a:ext>
            </a:extLst>
          </p:cNvPr>
          <p:cNvCxnSpPr>
            <a:cxnSpLocks/>
          </p:cNvCxnSpPr>
          <p:nvPr/>
        </p:nvCxnSpPr>
        <p:spPr>
          <a:xfrm>
            <a:off x="4932575" y="2113175"/>
            <a:ext cx="0" cy="4407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B402920-67A7-6465-0284-007C977DF69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45930" y="2973764"/>
            <a:ext cx="611474" cy="4744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0B65562-07F0-EFDC-8FB1-DAEE838F4A5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541415" y="2973764"/>
            <a:ext cx="236772" cy="492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8FA0EC5-51B5-29AA-A1E6-D574FD6866CD}"/>
              </a:ext>
            </a:extLst>
          </p:cNvPr>
          <p:cNvCxnSpPr>
            <a:cxnSpLocks/>
            <a:stCxn id="11" idx="4"/>
            <a:endCxn id="15" idx="0"/>
          </p:cNvCxnSpPr>
          <p:nvPr/>
        </p:nvCxnSpPr>
        <p:spPr>
          <a:xfrm>
            <a:off x="6057082" y="3940386"/>
            <a:ext cx="10022" cy="3386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9E1B4B5-5C6F-4368-9959-2A4F51F99079}"/>
              </a:ext>
            </a:extLst>
          </p:cNvPr>
          <p:cNvCxnSpPr>
            <a:cxnSpLocks/>
            <a:stCxn id="15" idx="1"/>
            <a:endCxn id="23" idx="4"/>
          </p:cNvCxnSpPr>
          <p:nvPr/>
        </p:nvCxnSpPr>
        <p:spPr>
          <a:xfrm flipH="1" flipV="1">
            <a:off x="3012904" y="3652092"/>
            <a:ext cx="2376423" cy="8368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63F2150-E5C7-8873-1133-FC7A130CFCC3}"/>
              </a:ext>
            </a:extLst>
          </p:cNvPr>
          <p:cNvCxnSpPr>
            <a:cxnSpLocks/>
            <a:stCxn id="23" idx="0"/>
            <a:endCxn id="21" idx="2"/>
          </p:cNvCxnSpPr>
          <p:nvPr/>
        </p:nvCxnSpPr>
        <p:spPr>
          <a:xfrm flipV="1">
            <a:off x="3012904" y="2042761"/>
            <a:ext cx="0" cy="10327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F2E8521-9C3A-B0B9-4D35-B56B286FCA8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690680" y="993752"/>
            <a:ext cx="43564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8185905-AF0D-7F93-6C0B-9B69ED306778}"/>
              </a:ext>
            </a:extLst>
          </p:cNvPr>
          <p:cNvCxnSpPr>
            <a:cxnSpLocks/>
          </p:cNvCxnSpPr>
          <p:nvPr/>
        </p:nvCxnSpPr>
        <p:spPr>
          <a:xfrm>
            <a:off x="3690679" y="1832862"/>
            <a:ext cx="43564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5F1CBB3-3A7C-6CE6-C753-DD8488F8BF15}"/>
              </a:ext>
            </a:extLst>
          </p:cNvPr>
          <p:cNvSpPr txBox="1"/>
          <p:nvPr/>
        </p:nvSpPr>
        <p:spPr>
          <a:xfrm>
            <a:off x="2110052" y="2441996"/>
            <a:ext cx="108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更新权重</a:t>
            </a:r>
            <a:endParaRPr lang="en-US" altLang="zh-CN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8A8FE81-38C6-3DE2-709F-8B194A10C87F}"/>
              </a:ext>
            </a:extLst>
          </p:cNvPr>
          <p:cNvSpPr txBox="1"/>
          <p:nvPr/>
        </p:nvSpPr>
        <p:spPr>
          <a:xfrm>
            <a:off x="4391272" y="38196"/>
            <a:ext cx="108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输入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60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05835" y="60862"/>
            <a:ext cx="2303206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深度学习应用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B56ABC-2935-4B22-BCFA-FF29351AD7C8}"/>
              </a:ext>
            </a:extLst>
          </p:cNvPr>
          <p:cNvSpPr txBox="1"/>
          <p:nvPr/>
        </p:nvSpPr>
        <p:spPr>
          <a:xfrm>
            <a:off x="2988626" y="1493980"/>
            <a:ext cx="30586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en-US" sz="32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计算机视觉</a:t>
            </a:r>
            <a:endParaRPr lang="en-US" altLang="zh-CN" sz="32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lvl="0"/>
            <a:endParaRPr lang="en-US" altLang="zh-CN" sz="32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r>
              <a:rPr lang="zh-CN" altLang="zh-CN" sz="32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自然语言处理</a:t>
            </a:r>
            <a:endParaRPr lang="en-US" altLang="zh-CN" sz="32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endParaRPr lang="en-US" altLang="zh-CN" sz="32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r>
              <a:rPr lang="zh-CN" altLang="zh-CN" sz="32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强化学习</a:t>
            </a:r>
            <a:endParaRPr lang="en-US" altLang="zh-CN" sz="32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07980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40881" y="60861"/>
            <a:ext cx="1929133" cy="533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计算机视觉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5E8B162-6048-4A04-8D10-2296CBADFF8A}"/>
              </a:ext>
            </a:extLst>
          </p:cNvPr>
          <p:cNvSpPr txBox="1">
            <a:spLocks/>
          </p:cNvSpPr>
          <p:nvPr/>
        </p:nvSpPr>
        <p:spPr>
          <a:xfrm>
            <a:off x="2248092" y="60861"/>
            <a:ext cx="2323908" cy="5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图像识别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3B3B98-9EEC-4480-8923-B5881916E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39" y="834298"/>
            <a:ext cx="4438457" cy="3098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8002841-6FC5-44FB-B915-410E09B4F2A6}"/>
              </a:ext>
            </a:extLst>
          </p:cNvPr>
          <p:cNvSpPr txBox="1"/>
          <p:nvPr/>
        </p:nvSpPr>
        <p:spPr>
          <a:xfrm>
            <a:off x="2347300" y="4062980"/>
            <a:ext cx="491053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2600"/>
            </a:pPr>
            <a:r>
              <a:rPr lang="en-US" altLang="zh-CN" sz="2600" b="1" dirty="0">
                <a:solidFill>
                  <a:srgbClr val="C00000"/>
                </a:solidFill>
                <a:latin typeface="Raleway"/>
                <a:sym typeface="Raleway"/>
              </a:rPr>
              <a:t>VGG</a:t>
            </a:r>
            <a:r>
              <a:rPr lang="zh-CN" altLang="en-US" sz="2600" b="1" dirty="0">
                <a:solidFill>
                  <a:srgbClr val="C00000"/>
                </a:solidFill>
                <a:latin typeface="Raleway"/>
                <a:sym typeface="Raleway"/>
              </a:rPr>
              <a:t>、</a:t>
            </a:r>
            <a:r>
              <a:rPr lang="en-US" altLang="zh-CN" sz="2600" b="1" dirty="0">
                <a:solidFill>
                  <a:srgbClr val="C00000"/>
                </a:solidFill>
                <a:latin typeface="Raleway"/>
                <a:sym typeface="Raleway"/>
              </a:rPr>
              <a:t>Inception</a:t>
            </a:r>
            <a:r>
              <a:rPr lang="zh-CN" altLang="en-US" sz="2600" b="1" dirty="0">
                <a:solidFill>
                  <a:srgbClr val="C00000"/>
                </a:solidFill>
                <a:latin typeface="Raleway"/>
                <a:sym typeface="Raleway"/>
              </a:rPr>
              <a:t>、</a:t>
            </a:r>
            <a:r>
              <a:rPr lang="en-US" altLang="zh-CN" sz="2600" b="1" dirty="0" err="1">
                <a:solidFill>
                  <a:srgbClr val="C00000"/>
                </a:solidFill>
                <a:latin typeface="Raleway"/>
                <a:sym typeface="Raleway"/>
              </a:rPr>
              <a:t>ResNet</a:t>
            </a:r>
            <a:endParaRPr lang="zh-CN" altLang="en-US" sz="2600" b="1" dirty="0">
              <a:solidFill>
                <a:srgbClr val="C00000"/>
              </a:solidFill>
              <a:latin typeface="Raleway"/>
              <a:sym typeface="Raleway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AA09B6-2EBB-7AB3-BD45-B528F7AFF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167" y="786499"/>
            <a:ext cx="6259796" cy="33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96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40881" y="60861"/>
            <a:ext cx="1929133" cy="533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计算机视觉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5E8B162-6048-4A04-8D10-2296CBADFF8A}"/>
              </a:ext>
            </a:extLst>
          </p:cNvPr>
          <p:cNvSpPr txBox="1">
            <a:spLocks/>
          </p:cNvSpPr>
          <p:nvPr/>
        </p:nvSpPr>
        <p:spPr>
          <a:xfrm>
            <a:off x="2248092" y="60861"/>
            <a:ext cx="2323908" cy="5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目标检测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F10BB1-0B26-4BE3-B7E2-10C7040A0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7" y="1291004"/>
            <a:ext cx="3987581" cy="2442393"/>
          </a:xfrm>
          <a:prstGeom prst="rect">
            <a:avLst/>
          </a:prstGeom>
        </p:spPr>
      </p:pic>
      <p:pic>
        <p:nvPicPr>
          <p:cNvPr id="2050" name="Picture 2" descr="深入浅出Yolo系列之Yolov5核心基础知识完整讲解">
            <a:extLst>
              <a:ext uri="{FF2B5EF4-FFF2-40B4-BE49-F238E27FC236}">
                <a16:creationId xmlns:a16="http://schemas.microsoft.com/office/drawing/2014/main" id="{A7114F2C-3197-494C-8CAE-1EDB37B81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464" y="1445134"/>
            <a:ext cx="3987581" cy="218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6D2960-1872-4DED-B79D-C78FFA156CBA}"/>
              </a:ext>
            </a:extLst>
          </p:cNvPr>
          <p:cNvSpPr txBox="1"/>
          <p:nvPr/>
        </p:nvSpPr>
        <p:spPr>
          <a:xfrm>
            <a:off x="1688675" y="4018219"/>
            <a:ext cx="550503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2600"/>
            </a:pPr>
            <a:r>
              <a:rPr lang="en-US" altLang="zh-CN" sz="2600" b="1" dirty="0">
                <a:solidFill>
                  <a:srgbClr val="C00000"/>
                </a:solidFill>
                <a:latin typeface="Raleway"/>
                <a:sym typeface="Raleway"/>
              </a:rPr>
              <a:t>YOLO</a:t>
            </a:r>
            <a:r>
              <a:rPr lang="zh-CN" altLang="en-US" sz="2600" b="1" dirty="0">
                <a:solidFill>
                  <a:srgbClr val="C00000"/>
                </a:solidFill>
                <a:latin typeface="Raleway"/>
                <a:sym typeface="Raleway"/>
              </a:rPr>
              <a:t>、</a:t>
            </a:r>
            <a:r>
              <a:rPr lang="en-US" altLang="zh-CN" sz="2600" b="1" dirty="0">
                <a:solidFill>
                  <a:srgbClr val="C00000"/>
                </a:solidFill>
                <a:latin typeface="Raleway"/>
                <a:sym typeface="Raleway"/>
              </a:rPr>
              <a:t>SSD</a:t>
            </a:r>
            <a:r>
              <a:rPr lang="zh-CN" altLang="en-US" sz="2600" b="1" dirty="0">
                <a:solidFill>
                  <a:srgbClr val="C00000"/>
                </a:solidFill>
                <a:latin typeface="Raleway"/>
                <a:sym typeface="Raleway"/>
              </a:rPr>
              <a:t>、</a:t>
            </a:r>
            <a:r>
              <a:rPr lang="en-US" altLang="zh-CN" sz="2600" b="1" dirty="0">
                <a:solidFill>
                  <a:srgbClr val="C00000"/>
                </a:solidFill>
                <a:latin typeface="Raleway"/>
                <a:sym typeface="Raleway"/>
              </a:rPr>
              <a:t>RCNN</a:t>
            </a:r>
            <a:r>
              <a:rPr lang="zh-CN" altLang="en-US" sz="2600" b="1" dirty="0">
                <a:solidFill>
                  <a:srgbClr val="C00000"/>
                </a:solidFill>
                <a:latin typeface="Raleway"/>
                <a:sym typeface="Raleway"/>
              </a:rPr>
              <a:t>、</a:t>
            </a:r>
            <a:r>
              <a:rPr lang="en-US" altLang="zh-CN" sz="2600" b="1" dirty="0" err="1">
                <a:solidFill>
                  <a:srgbClr val="C00000"/>
                </a:solidFill>
                <a:latin typeface="Raleway"/>
                <a:sym typeface="Raleway"/>
              </a:rPr>
              <a:t>FastRCNN</a:t>
            </a:r>
            <a:endParaRPr lang="zh-CN" altLang="en-US" sz="2600" b="1" dirty="0">
              <a:solidFill>
                <a:srgbClr val="C00000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711479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5E8B162-6048-4A04-8D10-2296CBADFF8A}"/>
              </a:ext>
            </a:extLst>
          </p:cNvPr>
          <p:cNvSpPr txBox="1">
            <a:spLocks/>
          </p:cNvSpPr>
          <p:nvPr/>
        </p:nvSpPr>
        <p:spPr>
          <a:xfrm>
            <a:off x="1998711" y="3929618"/>
            <a:ext cx="4376511" cy="59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Arial"/>
            </a:pPr>
            <a:r>
              <a:rPr lang="en-US" altLang="zh-CN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FCN</a:t>
            </a:r>
            <a:r>
              <a:rPr lang="zh-CN" altLang="zh-CN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、</a:t>
            </a:r>
            <a:r>
              <a:rPr lang="en-US" altLang="zh-CN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U-net</a:t>
            </a:r>
            <a:r>
              <a:rPr lang="zh-CN" altLang="zh-CN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、</a:t>
            </a:r>
            <a:r>
              <a:rPr lang="en-US" altLang="zh-CN" dirty="0" err="1">
                <a:solidFill>
                  <a:srgbClr val="C00000"/>
                </a:solidFill>
                <a:ea typeface="Arial"/>
                <a:cs typeface="Arial"/>
                <a:sym typeface="Arial"/>
              </a:rPr>
              <a:t>SegNet</a:t>
            </a:r>
            <a:endParaRPr lang="zh-CN" altLang="en-US" dirty="0">
              <a:solidFill>
                <a:srgbClr val="C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CE1986-50ED-4D34-B463-D49252FC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07" y="1023179"/>
            <a:ext cx="5363028" cy="267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A027869E-A03A-47E8-BE0E-774C15A0B855}"/>
              </a:ext>
            </a:extLst>
          </p:cNvPr>
          <p:cNvSpPr txBox="1">
            <a:spLocks/>
          </p:cNvSpPr>
          <p:nvPr/>
        </p:nvSpPr>
        <p:spPr>
          <a:xfrm>
            <a:off x="340881" y="60861"/>
            <a:ext cx="1929133" cy="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计算机视觉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C51CE6-AA02-42AF-B017-BF769780AF7F}"/>
              </a:ext>
            </a:extLst>
          </p:cNvPr>
          <p:cNvSpPr txBox="1">
            <a:spLocks/>
          </p:cNvSpPr>
          <p:nvPr/>
        </p:nvSpPr>
        <p:spPr>
          <a:xfrm>
            <a:off x="2248092" y="60861"/>
            <a:ext cx="2323908" cy="5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语义分割</a:t>
            </a:r>
          </a:p>
        </p:txBody>
      </p:sp>
    </p:spTree>
    <p:extLst>
      <p:ext uri="{BB962C8B-B14F-4D97-AF65-F5344CB8AC3E}">
        <p14:creationId xmlns:p14="http://schemas.microsoft.com/office/powerpoint/2010/main" val="1195562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5E8B162-6048-4A04-8D10-2296CBADFF8A}"/>
              </a:ext>
            </a:extLst>
          </p:cNvPr>
          <p:cNvSpPr txBox="1">
            <a:spLocks/>
          </p:cNvSpPr>
          <p:nvPr/>
        </p:nvSpPr>
        <p:spPr>
          <a:xfrm>
            <a:off x="2383744" y="3693088"/>
            <a:ext cx="4376511" cy="59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Arial"/>
            </a:pPr>
            <a:r>
              <a:rPr lang="zh-CN" altLang="en-US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双流网络、</a:t>
            </a:r>
            <a:r>
              <a:rPr lang="en-US" altLang="zh-CN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C3D</a:t>
            </a:r>
            <a:r>
              <a:rPr lang="zh-CN" altLang="en-US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、</a:t>
            </a:r>
            <a:r>
              <a:rPr lang="en-US" altLang="zh-CN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TSN</a:t>
            </a:r>
            <a:endParaRPr lang="zh-CN" altLang="en-US" dirty="0">
              <a:solidFill>
                <a:srgbClr val="C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A027869E-A03A-47E8-BE0E-774C15A0B855}"/>
              </a:ext>
            </a:extLst>
          </p:cNvPr>
          <p:cNvSpPr txBox="1">
            <a:spLocks/>
          </p:cNvSpPr>
          <p:nvPr/>
        </p:nvSpPr>
        <p:spPr>
          <a:xfrm>
            <a:off x="340881" y="60861"/>
            <a:ext cx="1929133" cy="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计算机视觉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D4C51CE6-AA02-42AF-B017-BF769780AF7F}"/>
              </a:ext>
            </a:extLst>
          </p:cNvPr>
          <p:cNvSpPr txBox="1">
            <a:spLocks/>
          </p:cNvSpPr>
          <p:nvPr/>
        </p:nvSpPr>
        <p:spPr>
          <a:xfrm>
            <a:off x="2248092" y="60861"/>
            <a:ext cx="2323908" cy="5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视频理解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3C46A5-D7BC-87D8-0321-C3718A25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741" y="974528"/>
            <a:ext cx="6251708" cy="248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4458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5E8B162-6048-4A04-8D10-2296CBADFF8A}"/>
              </a:ext>
            </a:extLst>
          </p:cNvPr>
          <p:cNvSpPr txBox="1">
            <a:spLocks/>
          </p:cNvSpPr>
          <p:nvPr/>
        </p:nvSpPr>
        <p:spPr>
          <a:xfrm>
            <a:off x="623913" y="1793885"/>
            <a:ext cx="1790911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图像生成</a:t>
            </a:r>
          </a:p>
        </p:txBody>
      </p:sp>
      <p:pic>
        <p:nvPicPr>
          <p:cNvPr id="7" name="Picture 2" descr="https://78.media.tumblr.com/7db78e74b338d718d0fc505b494de469/tumblr_o03o2hiSRm1qav3uso1_540.gif">
            <a:extLst>
              <a:ext uri="{FF2B5EF4-FFF2-40B4-BE49-F238E27FC236}">
                <a16:creationId xmlns:a16="http://schemas.microsoft.com/office/drawing/2014/main" id="{ED1A0CB0-0CA1-406C-BA05-DB702EAA36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7467" y="836020"/>
            <a:ext cx="4259905" cy="319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9C274871-10D9-49CA-9D60-98DA93A69137}"/>
              </a:ext>
            </a:extLst>
          </p:cNvPr>
          <p:cNvSpPr txBox="1">
            <a:spLocks/>
          </p:cNvSpPr>
          <p:nvPr/>
        </p:nvSpPr>
        <p:spPr>
          <a:xfrm>
            <a:off x="340881" y="60861"/>
            <a:ext cx="1929133" cy="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计算机视觉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6F66F70-3EA1-4144-BE82-7BE5A255DF55}"/>
              </a:ext>
            </a:extLst>
          </p:cNvPr>
          <p:cNvSpPr txBox="1">
            <a:spLocks/>
          </p:cNvSpPr>
          <p:nvPr/>
        </p:nvSpPr>
        <p:spPr>
          <a:xfrm>
            <a:off x="2248092" y="60861"/>
            <a:ext cx="2323908" cy="5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图像生成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39A9394B-5361-B6A6-092B-3D957E635D73}"/>
              </a:ext>
            </a:extLst>
          </p:cNvPr>
          <p:cNvSpPr txBox="1">
            <a:spLocks/>
          </p:cNvSpPr>
          <p:nvPr/>
        </p:nvSpPr>
        <p:spPr>
          <a:xfrm>
            <a:off x="2472027" y="4098441"/>
            <a:ext cx="1953857" cy="59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Font typeface="Arial"/>
            </a:pPr>
            <a:r>
              <a:rPr lang="en-US" altLang="zh-CN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VAE</a:t>
            </a:r>
            <a:r>
              <a:rPr lang="zh-CN" altLang="en-US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，</a:t>
            </a:r>
            <a:r>
              <a:rPr lang="en-US" altLang="zh-CN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GAN</a:t>
            </a:r>
            <a:endParaRPr lang="zh-CN" altLang="en-US" dirty="0">
              <a:solidFill>
                <a:srgbClr val="C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0762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Google Shape;243;p29">
            <a:extLst>
              <a:ext uri="{FF2B5EF4-FFF2-40B4-BE49-F238E27FC236}">
                <a16:creationId xmlns:a16="http://schemas.microsoft.com/office/drawing/2014/main" id="{535C17B2-7AE0-4BFF-87EF-E562D3FCA47B}"/>
              </a:ext>
            </a:extLst>
          </p:cNvPr>
          <p:cNvSpPr txBox="1">
            <a:spLocks/>
          </p:cNvSpPr>
          <p:nvPr/>
        </p:nvSpPr>
        <p:spPr>
          <a:xfrm>
            <a:off x="340881" y="60861"/>
            <a:ext cx="2268160" cy="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自然语言处理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9667E4-B7A3-4B8D-836D-9BDB458CCEF2}"/>
              </a:ext>
            </a:extLst>
          </p:cNvPr>
          <p:cNvSpPr txBox="1"/>
          <p:nvPr/>
        </p:nvSpPr>
        <p:spPr>
          <a:xfrm>
            <a:off x="2609041" y="101774"/>
            <a:ext cx="184146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2600"/>
            </a:pPr>
            <a:r>
              <a:rPr lang="en-US" altLang="zh-CN" sz="2600" b="1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- </a:t>
            </a:r>
            <a:r>
              <a:rPr lang="zh-CN" altLang="zh-CN" sz="2600" b="1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机器翻译</a:t>
            </a:r>
            <a:endParaRPr lang="zh-CN" altLang="en-US" sz="2600" b="1"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7CB4A5-6BE9-4FDF-9CAA-794FF4FF9AD4}"/>
              </a:ext>
            </a:extLst>
          </p:cNvPr>
          <p:cNvSpPr txBox="1"/>
          <p:nvPr/>
        </p:nvSpPr>
        <p:spPr>
          <a:xfrm>
            <a:off x="1246908" y="954410"/>
            <a:ext cx="607468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2600"/>
            </a:pPr>
            <a:r>
              <a:rPr lang="zh-CN" altLang="en-US" sz="2600" b="1" dirty="0">
                <a:solidFill>
                  <a:srgbClr val="C00000"/>
                </a:solidFill>
                <a:latin typeface="Raleway"/>
                <a:sym typeface="Raleway"/>
              </a:rPr>
              <a:t>机器翻译模型：</a:t>
            </a:r>
            <a:endParaRPr lang="en-US" altLang="zh-CN" sz="2600" b="1" dirty="0">
              <a:solidFill>
                <a:srgbClr val="C00000"/>
              </a:solidFill>
              <a:latin typeface="Raleway"/>
              <a:sym typeface="Raleway"/>
            </a:endParaRPr>
          </a:p>
          <a:p>
            <a:pPr>
              <a:buClr>
                <a:schemeClr val="dk2"/>
              </a:buClr>
              <a:buSzPts val="2600"/>
            </a:pPr>
            <a:r>
              <a:rPr lang="en-US" altLang="zh-CN" sz="2600" b="1" dirty="0">
                <a:solidFill>
                  <a:srgbClr val="C00000"/>
                </a:solidFill>
                <a:latin typeface="Raleway"/>
                <a:sym typeface="Raleway"/>
              </a:rPr>
              <a:t>Seq2Seq</a:t>
            </a:r>
            <a:r>
              <a:rPr lang="zh-CN" altLang="en-US" sz="2600" b="1" dirty="0">
                <a:solidFill>
                  <a:srgbClr val="C00000"/>
                </a:solidFill>
                <a:latin typeface="Raleway"/>
                <a:sym typeface="Raleway"/>
              </a:rPr>
              <a:t>、</a:t>
            </a:r>
            <a:r>
              <a:rPr lang="en-US" altLang="zh-CN" sz="2600" b="1" dirty="0">
                <a:solidFill>
                  <a:srgbClr val="C00000"/>
                </a:solidFill>
                <a:latin typeface="Raleway"/>
                <a:sym typeface="Raleway"/>
              </a:rPr>
              <a:t>BERT</a:t>
            </a:r>
            <a:r>
              <a:rPr lang="zh-CN" altLang="en-US" sz="2600" b="1" dirty="0">
                <a:solidFill>
                  <a:srgbClr val="C00000"/>
                </a:solidFill>
                <a:latin typeface="Raleway"/>
                <a:sym typeface="Raleway"/>
              </a:rPr>
              <a:t>、</a:t>
            </a:r>
            <a:r>
              <a:rPr lang="en-US" altLang="zh-CN" sz="2600" b="1" dirty="0">
                <a:solidFill>
                  <a:srgbClr val="C00000"/>
                </a:solidFill>
                <a:latin typeface="Raleway"/>
                <a:sym typeface="Raleway"/>
              </a:rPr>
              <a:t>GPT</a:t>
            </a:r>
            <a:r>
              <a:rPr lang="zh-CN" altLang="en-US" sz="2600" b="1" dirty="0">
                <a:solidFill>
                  <a:srgbClr val="C00000"/>
                </a:solidFill>
                <a:latin typeface="Raleway"/>
                <a:sym typeface="Raleway"/>
              </a:rPr>
              <a:t>、</a:t>
            </a:r>
            <a:r>
              <a:rPr lang="en-US" altLang="zh-CN" sz="2600" b="1" dirty="0">
                <a:solidFill>
                  <a:srgbClr val="C00000"/>
                </a:solidFill>
                <a:latin typeface="Raleway"/>
                <a:sym typeface="Raleway"/>
              </a:rPr>
              <a:t>Transformer</a:t>
            </a:r>
            <a:endParaRPr lang="zh-CN" altLang="en-US" sz="2600" b="1" dirty="0">
              <a:solidFill>
                <a:srgbClr val="C00000"/>
              </a:solidFill>
              <a:latin typeface="Raleway"/>
              <a:sym typeface="Raleway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664FB0-8255-49C3-AD61-92D14AC3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544" y="2314979"/>
            <a:ext cx="1612539" cy="161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65069CB-1E1E-4A6E-B4CD-402549D8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811" y="2314979"/>
            <a:ext cx="2421255" cy="167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DA8054C-D499-418E-9095-CFACDABAB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5" y="2561624"/>
            <a:ext cx="1268624" cy="12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31F57FD-24BA-4172-8025-70594AE8E2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945292"/>
              </p:ext>
            </p:extLst>
          </p:nvPr>
        </p:nvGraphicFramePr>
        <p:xfrm>
          <a:off x="6399909" y="2639619"/>
          <a:ext cx="1249832" cy="1313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533760" imgH="3714840" progId="PBrush">
                  <p:embed/>
                </p:oleObj>
              </mc:Choice>
              <mc:Fallback>
                <p:oleObj name="Bitmap Image" r:id="rId6" imgW="3533760" imgH="3714840" progId="PBrus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931F57FD-24BA-4172-8025-70594AE8E2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99909" y="2639619"/>
                        <a:ext cx="1249832" cy="1313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902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Google Shape;243;p29">
            <a:extLst>
              <a:ext uri="{FF2B5EF4-FFF2-40B4-BE49-F238E27FC236}">
                <a16:creationId xmlns:a16="http://schemas.microsoft.com/office/drawing/2014/main" id="{535C17B2-7AE0-4BFF-87EF-E562D3FCA47B}"/>
              </a:ext>
            </a:extLst>
          </p:cNvPr>
          <p:cNvSpPr txBox="1">
            <a:spLocks/>
          </p:cNvSpPr>
          <p:nvPr/>
        </p:nvSpPr>
        <p:spPr>
          <a:xfrm>
            <a:off x="340881" y="60861"/>
            <a:ext cx="2268160" cy="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自然语言处理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9667E4-B7A3-4B8D-836D-9BDB458CCEF2}"/>
              </a:ext>
            </a:extLst>
          </p:cNvPr>
          <p:cNvSpPr txBox="1"/>
          <p:nvPr/>
        </p:nvSpPr>
        <p:spPr>
          <a:xfrm>
            <a:off x="2609041" y="101774"/>
            <a:ext cx="246811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2600"/>
            </a:pPr>
            <a:r>
              <a:rPr lang="en-US" altLang="zh-CN" sz="2600" b="1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- </a:t>
            </a:r>
            <a:r>
              <a:rPr lang="zh-CN" altLang="en-US" sz="2600" b="1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聊天机器人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2A9BEF5-9913-43AC-ABC2-86FF04E1D2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982144"/>
              </p:ext>
            </p:extLst>
          </p:nvPr>
        </p:nvGraphicFramePr>
        <p:xfrm>
          <a:off x="193063" y="1400686"/>
          <a:ext cx="4831955" cy="2341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296200" imgH="4019400" progId="PBrush">
                  <p:embed/>
                </p:oleObj>
              </mc:Choice>
              <mc:Fallback>
                <p:oleObj name="Bitmap Image" r:id="rId3" imgW="8296200" imgH="4019400" progId="PBrus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2A9BEF5-9913-43AC-ABC2-86FF04E1D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063" y="1400686"/>
                        <a:ext cx="4831955" cy="2341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0A4DFD5D-CA3D-4996-8F7D-907D7769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233" y="1504884"/>
            <a:ext cx="3867816" cy="22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133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5E8B162-6048-4A04-8D10-2296CBADFF8A}"/>
              </a:ext>
            </a:extLst>
          </p:cNvPr>
          <p:cNvSpPr txBox="1">
            <a:spLocks/>
          </p:cNvSpPr>
          <p:nvPr/>
        </p:nvSpPr>
        <p:spPr>
          <a:xfrm>
            <a:off x="623913" y="1875933"/>
            <a:ext cx="1751642" cy="43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dirty="0"/>
              <a:t>AlphaGo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994908-2299-4541-9791-DE9FF61FBA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041" y="1674903"/>
            <a:ext cx="5747877" cy="1793693"/>
          </a:xfrm>
          <a:prstGeom prst="rect">
            <a:avLst/>
          </a:prstGeom>
        </p:spPr>
      </p:pic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A77BAEE2-63C3-4E47-9908-B6AB96122775}"/>
              </a:ext>
            </a:extLst>
          </p:cNvPr>
          <p:cNvSpPr txBox="1">
            <a:spLocks/>
          </p:cNvSpPr>
          <p:nvPr/>
        </p:nvSpPr>
        <p:spPr>
          <a:xfrm>
            <a:off x="340881" y="60861"/>
            <a:ext cx="2268160" cy="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强化学习</a:t>
            </a:r>
            <a:endParaRPr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9628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272952" y="88397"/>
            <a:ext cx="1932366" cy="615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DA4488F-4EB4-9D70-1858-CFFFECB05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118" y="1177564"/>
            <a:ext cx="5125533" cy="340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6319D7D-F9A6-FE03-0D8E-0A5B63AC5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810" y="1177564"/>
            <a:ext cx="5648036" cy="36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3D6CAF7-B71D-9E32-EB59-822C7983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00" y="794256"/>
            <a:ext cx="2762109" cy="15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DDE2EB5-6D1C-CF57-F37D-984E7EC2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68" y="783090"/>
            <a:ext cx="2755301" cy="156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7E2D9E-3F46-323A-B190-D7FB07EA9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800" y="2645836"/>
            <a:ext cx="2762109" cy="1638517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FF6AE05-FFD3-C40E-F2AB-7F3928EC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968" y="2684119"/>
            <a:ext cx="2732279" cy="15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7049A8-710F-C57F-A6A1-354FE022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1" y="1514422"/>
            <a:ext cx="3607278" cy="180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025F96-C73C-1D3F-F69C-77C1CB978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109" y="1514421"/>
            <a:ext cx="3369006" cy="180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258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A77BAEE2-63C3-4E47-9908-B6AB96122775}"/>
              </a:ext>
            </a:extLst>
          </p:cNvPr>
          <p:cNvSpPr txBox="1">
            <a:spLocks/>
          </p:cNvSpPr>
          <p:nvPr/>
        </p:nvSpPr>
        <p:spPr>
          <a:xfrm>
            <a:off x="340881" y="60861"/>
            <a:ext cx="2268160" cy="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强化学习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7F58ACE-C543-46DD-B0D6-328259759D91}"/>
              </a:ext>
            </a:extLst>
          </p:cNvPr>
          <p:cNvSpPr txBox="1">
            <a:spLocks/>
          </p:cNvSpPr>
          <p:nvPr/>
        </p:nvSpPr>
        <p:spPr>
          <a:xfrm>
            <a:off x="1154648" y="1400686"/>
            <a:ext cx="2745939" cy="43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机器人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F939146-B22E-47D4-867B-35B9A0CD1FFD}"/>
              </a:ext>
            </a:extLst>
          </p:cNvPr>
          <p:cNvSpPr txBox="1">
            <a:spLocks/>
          </p:cNvSpPr>
          <p:nvPr/>
        </p:nvSpPr>
        <p:spPr>
          <a:xfrm>
            <a:off x="1154648" y="2494047"/>
            <a:ext cx="2048949" cy="438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自动驾驶</a:t>
            </a:r>
          </a:p>
        </p:txBody>
      </p:sp>
      <p:pic>
        <p:nvPicPr>
          <p:cNvPr id="10" name="图片 9" descr="1-17">
            <a:extLst>
              <a:ext uri="{FF2B5EF4-FFF2-40B4-BE49-F238E27FC236}">
                <a16:creationId xmlns:a16="http://schemas.microsoft.com/office/drawing/2014/main" id="{0D3E19F4-D131-4C57-91A5-DC1715B235E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321" y="2430488"/>
            <a:ext cx="4331448" cy="211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367C71-AD80-4783-A913-F036B5C7C61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320" y="271254"/>
            <a:ext cx="4331449" cy="2112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06099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3042073" y="2160531"/>
            <a:ext cx="3059854" cy="822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深度学习框架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2568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http://cdn.geekwire.com/wp-content/uploads/2015/11/google-Tensor-Flow.png">
            <a:extLst>
              <a:ext uri="{FF2B5EF4-FFF2-40B4-BE49-F238E27FC236}">
                <a16:creationId xmlns:a16="http://schemas.microsoft.com/office/drawing/2014/main" id="{F510EAEC-EA4F-4F38-824A-812C276C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604" y="1167329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屏幕剪辑">
            <a:extLst>
              <a:ext uri="{FF2B5EF4-FFF2-40B4-BE49-F238E27FC236}">
                <a16:creationId xmlns:a16="http://schemas.microsoft.com/office/drawing/2014/main" id="{116B48DA-0B66-476D-A876-D74DA2F51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805" y="3722088"/>
            <a:ext cx="2438400" cy="6266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CF896E7-338F-41EE-98A3-7DF7CC72B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4503" y="651914"/>
            <a:ext cx="1972578" cy="10308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9780DF-B6D2-4EE6-A8A4-27FEBBE73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15" y="3766877"/>
            <a:ext cx="1818823" cy="5818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77DC30-06DA-4C4A-AB58-C1AAC530C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420" y="3038215"/>
            <a:ext cx="2248567" cy="652462"/>
          </a:xfrm>
          <a:prstGeom prst="rect">
            <a:avLst/>
          </a:prstGeom>
        </p:spPr>
      </p:pic>
      <p:pic>
        <p:nvPicPr>
          <p:cNvPr id="14" name="Picture 8" descr="âdeep learning frameworkâçå¾çæç´¢ç»æ">
            <a:extLst>
              <a:ext uri="{FF2B5EF4-FFF2-40B4-BE49-F238E27FC236}">
                <a16:creationId xmlns:a16="http://schemas.microsoft.com/office/drawing/2014/main" id="{9B6FD667-CC5E-41FD-B0C3-F4B8954CC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9705" y="1285810"/>
            <a:ext cx="190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C8E2D9-013C-46AD-A592-7B73BCA548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8439" y="3336381"/>
            <a:ext cx="2088315" cy="11953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579D360-14F1-40EE-990C-D58B768B3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4241" y="2571686"/>
            <a:ext cx="1962551" cy="103192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58CFCA-4318-46A6-B60E-2B236CD2F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4649" y="456584"/>
            <a:ext cx="2487611" cy="71074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E361FB-6339-32FC-A384-DF6A3BC34CB0}"/>
              </a:ext>
            </a:extLst>
          </p:cNvPr>
          <p:cNvSpPr txBox="1"/>
          <p:nvPr/>
        </p:nvSpPr>
        <p:spPr>
          <a:xfrm>
            <a:off x="1921467" y="42389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https://www.bilibili.com/video/BV1c5411s7Vq?p=5</a:t>
            </a:r>
            <a:endParaRPr lang="zh-CN" altLang="en-US" dirty="0"/>
          </a:p>
        </p:txBody>
      </p:sp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1A88A9C5-78E1-0A92-C7A3-67871B65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49" y="0"/>
            <a:ext cx="6169532" cy="45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55261A-C436-D99A-3219-F5C700C25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40" y="3601845"/>
            <a:ext cx="2637259" cy="8586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DF29C7-ACBA-9C77-E12B-326467A18828}"/>
              </a:ext>
            </a:extLst>
          </p:cNvPr>
          <p:cNvSpPr txBox="1"/>
          <p:nvPr/>
        </p:nvSpPr>
        <p:spPr>
          <a:xfrm>
            <a:off x="4692073" y="3877278"/>
            <a:ext cx="692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2022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42F9AC9-ED0A-C767-7374-75BBE5CA810D}"/>
              </a:ext>
            </a:extLst>
          </p:cNvPr>
          <p:cNvSpPr/>
          <p:nvPr/>
        </p:nvSpPr>
        <p:spPr>
          <a:xfrm>
            <a:off x="4692073" y="3928687"/>
            <a:ext cx="591127" cy="22305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11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E837DB-6A01-7C6A-1EAE-DA0045E39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" y="235205"/>
            <a:ext cx="2857500" cy="571500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951FBB1-BD76-F0A2-1D28-99A058CDE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589511"/>
              </p:ext>
            </p:extLst>
          </p:nvPr>
        </p:nvGraphicFramePr>
        <p:xfrm>
          <a:off x="2428155" y="806705"/>
          <a:ext cx="5795042" cy="3608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2406320" imgH="7724880" progId="PBrush">
                  <p:embed/>
                </p:oleObj>
              </mc:Choice>
              <mc:Fallback>
                <p:oleObj name="Bitmap Image" r:id="rId4" imgW="12406320" imgH="7724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28155" y="806705"/>
                        <a:ext cx="5795042" cy="3608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6217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13DDC326-626F-40A6-8485-5017B75A0A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6652" y="98597"/>
            <a:ext cx="1369726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>
                <a:solidFill>
                  <a:schemeClr val="accent5"/>
                </a:solidFill>
              </a:rPr>
              <a:t>MXNet</a:t>
            </a:r>
            <a:endParaRPr dirty="0">
              <a:solidFill>
                <a:schemeClr val="accent5"/>
              </a:solidFill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050D445-DE20-B0B5-2C7D-9B768DFC4F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066553"/>
              </p:ext>
            </p:extLst>
          </p:nvPr>
        </p:nvGraphicFramePr>
        <p:xfrm>
          <a:off x="2516520" y="673103"/>
          <a:ext cx="5606783" cy="3552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2577680" imgH="7967520" progId="PBrush">
                  <p:embed/>
                </p:oleObj>
              </mc:Choice>
              <mc:Fallback>
                <p:oleObj name="Bitmap Image" r:id="rId3" imgW="12577680" imgH="7967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6520" y="673103"/>
                        <a:ext cx="5606783" cy="3552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6326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13DDC326-626F-40A6-8485-5017B75A0A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866" y="64019"/>
            <a:ext cx="2560719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>
                <a:solidFill>
                  <a:schemeClr val="accent5"/>
                </a:solidFill>
              </a:rPr>
              <a:t>PaddlePaddle</a:t>
            </a:r>
            <a:endParaRPr dirty="0">
              <a:solidFill>
                <a:schemeClr val="accent5"/>
              </a:solidFill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3DDF2C9-C0EC-AA1E-89E1-D49062BB79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237016"/>
              </p:ext>
            </p:extLst>
          </p:nvPr>
        </p:nvGraphicFramePr>
        <p:xfrm>
          <a:off x="2150249" y="656745"/>
          <a:ext cx="6096000" cy="371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3025520" imgH="7934400" progId="PBrush">
                  <p:embed/>
                </p:oleObj>
              </mc:Choice>
              <mc:Fallback>
                <p:oleObj name="Bitmap Image" r:id="rId3" imgW="13025520" imgH="7934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0249" y="656745"/>
                        <a:ext cx="6096000" cy="371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1842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http://cdn.geekwire.com/wp-content/uploads/2015/11/google-Tensor-Flow.png">
            <a:extLst>
              <a:ext uri="{FF2B5EF4-FFF2-40B4-BE49-F238E27FC236}">
                <a16:creationId xmlns:a16="http://schemas.microsoft.com/office/drawing/2014/main" id="{F510EAEC-EA4F-4F38-824A-812C276C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6129" y="833073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屏幕剪辑">
            <a:extLst>
              <a:ext uri="{FF2B5EF4-FFF2-40B4-BE49-F238E27FC236}">
                <a16:creationId xmlns:a16="http://schemas.microsoft.com/office/drawing/2014/main" id="{116B48DA-0B66-476D-A876-D74DA2F51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267" y="1217092"/>
            <a:ext cx="2438400" cy="6266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C8E2D9-013C-46AD-A592-7B73BCA54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867" y="2888416"/>
            <a:ext cx="2088315" cy="11953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58CFCA-4318-46A6-B60E-2B236CD2F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389" y="2938095"/>
            <a:ext cx="2487611" cy="7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60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849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任务</a:t>
            </a:r>
            <a:r>
              <a:rPr lang="en-US" altLang="zh-CN" dirty="0"/>
              <a:t>2</a:t>
            </a:r>
            <a:r>
              <a:rPr lang="zh-CN" altLang="en-US" dirty="0"/>
              <a:t>：搭建深度学习开发环境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8187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13DDC326-626F-40A6-8485-5017B75A0A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6925" y="617175"/>
            <a:ext cx="8175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安装</a:t>
            </a:r>
            <a:r>
              <a:rPr lang="en-US" dirty="0">
                <a:solidFill>
                  <a:schemeClr val="accent5"/>
                </a:solidFill>
              </a:rPr>
              <a:t>Anaconda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10" name="图片 9" descr="1-19">
            <a:extLst>
              <a:ext uri="{FF2B5EF4-FFF2-40B4-BE49-F238E27FC236}">
                <a16:creationId xmlns:a16="http://schemas.microsoft.com/office/drawing/2014/main" id="{6F69740C-BE90-4FEB-9FC5-6C085E60A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42" y="1522807"/>
            <a:ext cx="3787775" cy="24676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7359448-E878-4371-A4F4-A4ADDFB9B9CB}"/>
              </a:ext>
            </a:extLst>
          </p:cNvPr>
          <p:cNvSpPr txBox="1"/>
          <p:nvPr/>
        </p:nvSpPr>
        <p:spPr>
          <a:xfrm>
            <a:off x="820939" y="42461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u="sng" kern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4"/>
              </a:rPr>
              <a:t>https://www.anaconda.com/products/individual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86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272952" y="88397"/>
            <a:ext cx="1932366" cy="615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E8A395-A11C-AD06-7CE3-9945C38A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1" y="1238116"/>
            <a:ext cx="4968525" cy="26672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455750-E3A0-C9FC-EFED-264EE4C0B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382" y="547119"/>
            <a:ext cx="2892609" cy="17148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D3496F-CAC5-EE8D-886B-D5A8DA717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670" y="2521121"/>
            <a:ext cx="2883099" cy="17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68526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13DDC326-626F-40A6-8485-5017B75A0A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6925" y="617175"/>
            <a:ext cx="8175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安装</a:t>
            </a:r>
            <a:r>
              <a:rPr lang="en-US" altLang="zh-CN" dirty="0">
                <a:solidFill>
                  <a:schemeClr val="accent5"/>
                </a:solidFill>
              </a:rPr>
              <a:t>TensorFlow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" name="Google Shape;259;p31">
            <a:extLst>
              <a:ext uri="{FF2B5EF4-FFF2-40B4-BE49-F238E27FC236}">
                <a16:creationId xmlns:a16="http://schemas.microsoft.com/office/drawing/2014/main" id="{BADFDE94-C75A-48C1-A5E0-D5EEC60A15B0}"/>
              </a:ext>
            </a:extLst>
          </p:cNvPr>
          <p:cNvSpPr txBox="1"/>
          <p:nvPr/>
        </p:nvSpPr>
        <p:spPr>
          <a:xfrm>
            <a:off x="1160325" y="1729729"/>
            <a:ext cx="6599445" cy="227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conda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create --name tensorflow2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lang="en-US"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conda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activate tensorflow2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lang="en-US"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pip install 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tensorflow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-</a:t>
            </a:r>
            <a:r>
              <a:rPr lang="en-US" sz="2000" dirty="0" err="1"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https://pypi.tuna.tsinghua.edu.cn/simple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47042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13DDC326-626F-40A6-8485-5017B75A0A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6925" y="617175"/>
            <a:ext cx="8175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常用编辑器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" name="Google Shape;244;p29">
            <a:extLst>
              <a:ext uri="{FF2B5EF4-FFF2-40B4-BE49-F238E27FC236}">
                <a16:creationId xmlns:a16="http://schemas.microsoft.com/office/drawing/2014/main" id="{36BC7121-F5B5-4CE3-90D0-F504F9FC7E58}"/>
              </a:ext>
            </a:extLst>
          </p:cNvPr>
          <p:cNvSpPr txBox="1"/>
          <p:nvPr/>
        </p:nvSpPr>
        <p:spPr>
          <a:xfrm>
            <a:off x="746925" y="1754825"/>
            <a:ext cx="4997124" cy="163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Raleway Light"/>
              <a:buChar char="●"/>
            </a:pPr>
            <a:r>
              <a:rPr lang="en-US" sz="2800" dirty="0" err="1">
                <a:latin typeface="Raleway Light"/>
                <a:ea typeface="Raleway Light"/>
                <a:cs typeface="Raleway Light"/>
                <a:sym typeface="Raleway Light"/>
              </a:rPr>
              <a:t>Jupyter</a:t>
            </a:r>
            <a:r>
              <a:rPr lang="en-US" sz="2800" dirty="0">
                <a:latin typeface="Raleway Light"/>
                <a:ea typeface="Raleway Light"/>
                <a:cs typeface="Raleway Light"/>
                <a:sym typeface="Raleway Light"/>
              </a:rPr>
              <a:t> Notebook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Raleway Light"/>
              <a:buChar char="●"/>
            </a:pPr>
            <a:r>
              <a:rPr lang="en-US" sz="2800" dirty="0">
                <a:latin typeface="Raleway Light"/>
                <a:ea typeface="Raleway Light"/>
                <a:cs typeface="Raleway Light"/>
                <a:sym typeface="Raleway Light"/>
              </a:rPr>
              <a:t>PyCharm</a:t>
            </a:r>
            <a:endParaRPr sz="2800"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Raleway Light"/>
              <a:buChar char="●"/>
            </a:pPr>
            <a:r>
              <a:rPr lang="en-US" sz="2800" dirty="0">
                <a:latin typeface="Raleway Light"/>
                <a:ea typeface="Raleway Light"/>
                <a:cs typeface="Raleway Light"/>
                <a:sym typeface="Raleway Light"/>
              </a:rPr>
              <a:t>VS Code</a:t>
            </a:r>
            <a:endParaRPr sz="2800" dirty="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5955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BB926-BBA6-5AB4-23D3-E8036F85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7530B6-99C2-983F-A6EA-B5EBDFED5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9F18A1F-AF68-261F-0533-DD1145A3C3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821651"/>
              </p:ext>
            </p:extLst>
          </p:nvPr>
        </p:nvGraphicFramePr>
        <p:xfrm>
          <a:off x="-1" y="0"/>
          <a:ext cx="9372381" cy="508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3335120" imgH="7231320" progId="PBrush">
                  <p:embed/>
                </p:oleObj>
              </mc:Choice>
              <mc:Fallback>
                <p:oleObj name="Bitmap Image" r:id="rId2" imgW="13335120" imgH="7231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9372381" cy="508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43;p29">
            <a:extLst>
              <a:ext uri="{FF2B5EF4-FFF2-40B4-BE49-F238E27FC236}">
                <a16:creationId xmlns:a16="http://schemas.microsoft.com/office/drawing/2014/main" id="{8BF18178-30D8-0FEB-3191-14D481375E17}"/>
              </a:ext>
            </a:extLst>
          </p:cNvPr>
          <p:cNvSpPr txBox="1">
            <a:spLocks/>
          </p:cNvSpPr>
          <p:nvPr/>
        </p:nvSpPr>
        <p:spPr>
          <a:xfrm>
            <a:off x="2742412" y="483725"/>
            <a:ext cx="3934613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ea typeface="微软雅黑 Light" panose="020B0502040204020203" pitchFamily="34" charset="-122"/>
              </a:rPr>
              <a:t>深度学习与</a:t>
            </a:r>
            <a:r>
              <a:rPr lang="en-US" altLang="zh-CN" dirty="0" err="1">
                <a:solidFill>
                  <a:schemeClr val="bg1"/>
                </a:solidFill>
                <a:ea typeface="微软雅黑 Light" panose="020B0502040204020203" pitchFamily="34" charset="-122"/>
              </a:rPr>
              <a:t>Tensorflow</a:t>
            </a:r>
            <a:endParaRPr lang="en-US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949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272952" y="88397"/>
            <a:ext cx="1932366" cy="615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Google Shape;231;p27">
            <a:extLst>
              <a:ext uri="{FF2B5EF4-FFF2-40B4-BE49-F238E27FC236}">
                <a16:creationId xmlns:a16="http://schemas.microsoft.com/office/drawing/2014/main" id="{13E3079E-BBF3-46AA-B778-ACDBA587C03B}"/>
              </a:ext>
            </a:extLst>
          </p:cNvPr>
          <p:cNvSpPr txBox="1"/>
          <p:nvPr/>
        </p:nvSpPr>
        <p:spPr>
          <a:xfrm>
            <a:off x="1722512" y="879527"/>
            <a:ext cx="6693173" cy="345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Raleway Light"/>
                <a:sym typeface="Raleway Light"/>
              </a:rPr>
              <a:t>能力目标</a:t>
            </a:r>
            <a:endParaRPr lang="en-US" altLang="zh-CN" sz="28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微软雅黑 Light" panose="020B0502040204020203" pitchFamily="34" charset="-122"/>
              <a:ea typeface="微软雅黑 Light" panose="020B0502040204020203" pitchFamily="34" charset="-122"/>
              <a:cs typeface="Raleway Light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下载</a:t>
            </a:r>
            <a:r>
              <a:rPr lang="en-US" altLang="zh-CN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TensorFlow</a:t>
            </a: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并在不同平台上安装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Anaconda</a:t>
            </a: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、</a:t>
            </a:r>
            <a:r>
              <a:rPr lang="en-US" altLang="zh-CN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PyCharm</a:t>
            </a: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、</a:t>
            </a:r>
            <a:r>
              <a:rPr lang="en-US" altLang="zh-CN" sz="2400" kern="1200" dirty="0" err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Jupyter</a:t>
            </a:r>
            <a:r>
              <a:rPr lang="en-US" altLang="zh-CN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 Notebook</a:t>
            </a: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的下载、安装和使用</a:t>
            </a:r>
            <a:endParaRPr lang="en-US" altLang="zh-CN" sz="2400" kern="12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常用编辑工具的使用</a:t>
            </a:r>
          </a:p>
        </p:txBody>
      </p:sp>
    </p:spTree>
    <p:extLst>
      <p:ext uri="{BB962C8B-B14F-4D97-AF65-F5344CB8AC3E}">
        <p14:creationId xmlns:p14="http://schemas.microsoft.com/office/powerpoint/2010/main" val="6690999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82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人工智能、机器学习与深度学习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D7DA5F-D70E-486B-8CE7-5B0828C14FF0}"/>
              </a:ext>
            </a:extLst>
          </p:cNvPr>
          <p:cNvSpPr txBox="1"/>
          <p:nvPr/>
        </p:nvSpPr>
        <p:spPr>
          <a:xfrm>
            <a:off x="3467528" y="331107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CN" altLang="en-US" sz="2800" b="1" dirty="0">
                <a:solidFill>
                  <a:schemeClr val="accent5"/>
                </a:solidFill>
                <a:latin typeface="Raleway"/>
                <a:sym typeface="Raleway"/>
              </a:rPr>
              <a:t>计算机是否能够“思考”？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85A1BE-CF76-00A0-E129-1EFF0E72949E}"/>
              </a:ext>
            </a:extLst>
          </p:cNvPr>
          <p:cNvSpPr txBox="1"/>
          <p:nvPr/>
        </p:nvSpPr>
        <p:spPr>
          <a:xfrm>
            <a:off x="988290" y="2252132"/>
            <a:ext cx="76153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kern="10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如果一台计算机的行为、反应和互动像一个有意识的个体，那么它应该被视为有意识的。</a:t>
            </a:r>
            <a:endParaRPr lang="zh-CN" altLang="en-US" sz="28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77D592-A0BC-DF15-90C2-072644013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581" y="1273464"/>
            <a:ext cx="5950527" cy="334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2E6A2AF-8C08-2A3E-5BAA-1241234FE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07" y="1273464"/>
            <a:ext cx="5878946" cy="331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08931B-BE69-BD9F-1208-0AC4F7CB66AF}"/>
              </a:ext>
            </a:extLst>
          </p:cNvPr>
          <p:cNvSpPr txBox="1"/>
          <p:nvPr/>
        </p:nvSpPr>
        <p:spPr>
          <a:xfrm>
            <a:off x="1332347" y="2467575"/>
            <a:ext cx="57750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800" b="1" kern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计算机将像人脑一样进行思考</a:t>
            </a:r>
            <a:r>
              <a:rPr lang="zh-CN" altLang="en-US" sz="2800" b="1" kern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7832639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7 -0.01882 L -0.32153 -0.576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-27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0"/>
      <p:bldP spid="4" grpId="0"/>
      <p:bldP spid="5" grpId="0"/>
      <p:bldP spid="5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4BDB7D6-D4EA-2C2F-13CD-39811790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291" y="595409"/>
            <a:ext cx="2291774" cy="961646"/>
          </a:xfrm>
          <a:prstGeom prst="rect">
            <a:avLst/>
          </a:prstGeom>
        </p:spPr>
      </p:pic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450312" y="60209"/>
            <a:ext cx="1534964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人工智能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4D53EF-FB68-8F3D-A927-F3CE5BC162FF}"/>
              </a:ext>
            </a:extLst>
          </p:cNvPr>
          <p:cNvSpPr txBox="1"/>
          <p:nvPr/>
        </p:nvSpPr>
        <p:spPr>
          <a:xfrm>
            <a:off x="2391762" y="2000595"/>
            <a:ext cx="40921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CN" altLang="en-US" sz="4000" b="1" dirty="0">
                <a:solidFill>
                  <a:schemeClr val="accent5"/>
                </a:solidFill>
                <a:latin typeface="Raleway"/>
              </a:rPr>
              <a:t>什么是人工智能？</a:t>
            </a:r>
            <a:endParaRPr lang="zh-CN" altLang="en-US" sz="4000" b="1" dirty="0">
              <a:solidFill>
                <a:schemeClr val="accent5"/>
              </a:solidFill>
              <a:latin typeface="Raleway"/>
              <a:sym typeface="Raleway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CA0F9F-31D2-B57B-4D0B-3BEBF9DAEABC}"/>
              </a:ext>
            </a:extLst>
          </p:cNvPr>
          <p:cNvSpPr txBox="1"/>
          <p:nvPr/>
        </p:nvSpPr>
        <p:spPr>
          <a:xfrm>
            <a:off x="1062316" y="1795244"/>
            <a:ext cx="776484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简洁定义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zh-CN" altLang="en-US" sz="2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努力将通常由人类完成的智力任务自动化。</a:t>
            </a:r>
            <a:endParaRPr lang="en-US" altLang="zh-CN" sz="2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约翰</a:t>
            </a:r>
            <a:r>
              <a:rPr lang="en-US" altLang="zh-CN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·</a:t>
            </a:r>
            <a:r>
              <a:rPr lang="zh-CN" alt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麦卡锡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zh-CN" altLang="en-US" sz="2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制造智能机器的科学与工程。</a:t>
            </a:r>
            <a:endParaRPr lang="en-US" altLang="zh-CN" sz="2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维基百科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zh-CN" altLang="en-US" sz="24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人工智能是指由人制造出来的机器所表现出来的智能。</a:t>
            </a:r>
            <a:endParaRPr lang="en-US" altLang="zh-CN" sz="2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4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ED8EBA-447E-81ED-C58B-057A9486FF00}"/>
              </a:ext>
            </a:extLst>
          </p:cNvPr>
          <p:cNvSpPr txBox="1"/>
          <p:nvPr/>
        </p:nvSpPr>
        <p:spPr>
          <a:xfrm>
            <a:off x="1392153" y="2341391"/>
            <a:ext cx="60913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智能是知识和智力的总和，都和大脑的思维活动有关。</a:t>
            </a:r>
            <a:endParaRPr lang="zh-CN" altLang="en-US" sz="2400" b="1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95062E-6 L -0.15052 -0.225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5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/>
        </p:nvSpPr>
        <p:spPr>
          <a:xfrm>
            <a:off x="1267968" y="1033004"/>
            <a:ext cx="7088767" cy="240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强人工智能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  <a:p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强人工智能认为有可能制造出真正能推理和解决问题的智能机器，这样的机器是有知觉的，有自我意识的。</a:t>
            </a:r>
            <a:endParaRPr sz="2400" kern="12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Raleway Light"/>
            </a:endParaRPr>
          </a:p>
        </p:txBody>
      </p:sp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381853" y="55319"/>
            <a:ext cx="1742892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人工智能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D9E269-FEC8-9B7D-6699-C2A493240F9B}"/>
              </a:ext>
            </a:extLst>
          </p:cNvPr>
          <p:cNvSpPr txBox="1"/>
          <p:nvPr/>
        </p:nvSpPr>
        <p:spPr>
          <a:xfrm>
            <a:off x="1061845" y="1033004"/>
            <a:ext cx="7020310" cy="255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Arial"/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弱人工智能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  <a:p>
            <a:pPr marL="0" lvl="0" indent="0">
              <a:buFont typeface="Arial"/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400" kern="12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Raleway Light"/>
              </a:rPr>
              <a:t>弱人工智能认为不可能制造出能真正地推理和解决问题的智能机器，这些机器只不过看起来像是智能的，但是并不真正拥有智能，也不会有自主意识。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7346B1-3D19-03F4-006D-2B6114B650CB}"/>
              </a:ext>
            </a:extLst>
          </p:cNvPr>
          <p:cNvSpPr txBox="1"/>
          <p:nvPr/>
        </p:nvSpPr>
        <p:spPr>
          <a:xfrm>
            <a:off x="799281" y="1120750"/>
            <a:ext cx="31502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强人工智能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  <a:p>
            <a:pPr marL="0" lvl="0" indent="0">
              <a:buFont typeface="Arial"/>
              <a:buNone/>
            </a:pPr>
            <a:endParaRPr lang="en-US" altLang="zh-CN" sz="20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  <a:p>
            <a:pPr marL="0" lvl="0" indent="0">
              <a:buFont typeface="Arial"/>
              <a:buNone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弱人工智能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BEB6A6-74E5-2AE0-9F51-44CA2B7B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42" y="590519"/>
            <a:ext cx="3212859" cy="18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6A495D5-FB29-3E17-A176-5B90A946F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41" y="2642623"/>
            <a:ext cx="3212859" cy="18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2" grpId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244938" y="44852"/>
            <a:ext cx="2654737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人工智能发展史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Google Shape;225;p30">
            <a:extLst>
              <a:ext uri="{FF2B5EF4-FFF2-40B4-BE49-F238E27FC236}">
                <a16:creationId xmlns:a16="http://schemas.microsoft.com/office/drawing/2014/main" id="{2CCA8BAC-0702-FD21-390A-29520F482B90}"/>
              </a:ext>
            </a:extLst>
          </p:cNvPr>
          <p:cNvSpPr txBox="1">
            <a:spLocks/>
          </p:cNvSpPr>
          <p:nvPr/>
        </p:nvSpPr>
        <p:spPr>
          <a:xfrm>
            <a:off x="5641310" y="3767462"/>
            <a:ext cx="1701268" cy="40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zh-CN" altLang="en-US" sz="1400" dirty="0"/>
              <a:t>统计机器学习兴起</a:t>
            </a:r>
          </a:p>
        </p:txBody>
      </p:sp>
      <p:sp>
        <p:nvSpPr>
          <p:cNvPr id="6" name="Google Shape;226;p30">
            <a:extLst>
              <a:ext uri="{FF2B5EF4-FFF2-40B4-BE49-F238E27FC236}">
                <a16:creationId xmlns:a16="http://schemas.microsoft.com/office/drawing/2014/main" id="{AFC77705-F3DB-C8F8-C2A0-5907DBB114A3}"/>
              </a:ext>
            </a:extLst>
          </p:cNvPr>
          <p:cNvSpPr txBox="1">
            <a:spLocks/>
          </p:cNvSpPr>
          <p:nvPr/>
        </p:nvSpPr>
        <p:spPr>
          <a:xfrm>
            <a:off x="1387846" y="3621196"/>
            <a:ext cx="902188" cy="43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zh-CN" altLang="en-US" sz="1400" dirty="0"/>
              <a:t>感知机</a:t>
            </a:r>
          </a:p>
        </p:txBody>
      </p:sp>
      <p:sp>
        <p:nvSpPr>
          <p:cNvPr id="7" name="Google Shape;227;p30">
            <a:extLst>
              <a:ext uri="{FF2B5EF4-FFF2-40B4-BE49-F238E27FC236}">
                <a16:creationId xmlns:a16="http://schemas.microsoft.com/office/drawing/2014/main" id="{7A28BB13-1D9D-0615-C553-CEA4AEE2B2BD}"/>
              </a:ext>
            </a:extLst>
          </p:cNvPr>
          <p:cNvSpPr txBox="1">
            <a:spLocks/>
          </p:cNvSpPr>
          <p:nvPr/>
        </p:nvSpPr>
        <p:spPr>
          <a:xfrm>
            <a:off x="5162391" y="1248030"/>
            <a:ext cx="23532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zh-CN" altLang="en-US" sz="1400" dirty="0"/>
              <a:t>神经网络重新流行</a:t>
            </a:r>
          </a:p>
        </p:txBody>
      </p:sp>
      <p:sp>
        <p:nvSpPr>
          <p:cNvPr id="8" name="Google Shape;228;p30">
            <a:extLst>
              <a:ext uri="{FF2B5EF4-FFF2-40B4-BE49-F238E27FC236}">
                <a16:creationId xmlns:a16="http://schemas.microsoft.com/office/drawing/2014/main" id="{F835150F-8341-045D-81A5-AAA6F01154B6}"/>
              </a:ext>
            </a:extLst>
          </p:cNvPr>
          <p:cNvSpPr txBox="1">
            <a:spLocks/>
          </p:cNvSpPr>
          <p:nvPr/>
        </p:nvSpPr>
        <p:spPr>
          <a:xfrm>
            <a:off x="6316464" y="3355891"/>
            <a:ext cx="1040749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HK" sz="1800" dirty="0">
                <a:solidFill>
                  <a:schemeClr val="dk1"/>
                </a:solidFill>
              </a:rPr>
              <a:t>1995 </a:t>
            </a:r>
            <a:r>
              <a:rPr lang="zh-HK" altLang="en-US" sz="1800" dirty="0">
                <a:solidFill>
                  <a:schemeClr val="dk1"/>
                </a:solidFill>
              </a:rPr>
              <a:t>年</a:t>
            </a:r>
          </a:p>
        </p:txBody>
      </p:sp>
      <p:cxnSp>
        <p:nvCxnSpPr>
          <p:cNvPr id="10" name="Google Shape;231;p30">
            <a:extLst>
              <a:ext uri="{FF2B5EF4-FFF2-40B4-BE49-F238E27FC236}">
                <a16:creationId xmlns:a16="http://schemas.microsoft.com/office/drawing/2014/main" id="{4EA43B00-01EB-97D6-FD9C-A9C9CB0018CA}"/>
              </a:ext>
            </a:extLst>
          </p:cNvPr>
          <p:cNvCxnSpPr/>
          <p:nvPr/>
        </p:nvCxnSpPr>
        <p:spPr>
          <a:xfrm rot="10800000">
            <a:off x="641317" y="1126929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" name="Google Shape;232;p30">
            <a:extLst>
              <a:ext uri="{FF2B5EF4-FFF2-40B4-BE49-F238E27FC236}">
                <a16:creationId xmlns:a16="http://schemas.microsoft.com/office/drawing/2014/main" id="{864F3965-7DD6-14A7-5F67-E59A3FF740FF}"/>
              </a:ext>
            </a:extLst>
          </p:cNvPr>
          <p:cNvSpPr txBox="1">
            <a:spLocks/>
          </p:cNvSpPr>
          <p:nvPr/>
        </p:nvSpPr>
        <p:spPr>
          <a:xfrm>
            <a:off x="717517" y="922616"/>
            <a:ext cx="1078468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HK" sz="1800" dirty="0">
                <a:solidFill>
                  <a:schemeClr val="dk1"/>
                </a:solidFill>
              </a:rPr>
              <a:t>1950</a:t>
            </a:r>
            <a:r>
              <a:rPr lang="zh-HK" altLang="en-US" sz="1800" dirty="0">
                <a:solidFill>
                  <a:schemeClr val="dk1"/>
                </a:solidFill>
              </a:rPr>
              <a:t>年</a:t>
            </a:r>
          </a:p>
        </p:txBody>
      </p:sp>
      <p:sp>
        <p:nvSpPr>
          <p:cNvPr id="12" name="Google Shape;233;p30">
            <a:extLst>
              <a:ext uri="{FF2B5EF4-FFF2-40B4-BE49-F238E27FC236}">
                <a16:creationId xmlns:a16="http://schemas.microsoft.com/office/drawing/2014/main" id="{F27CE0EF-352C-EA39-F117-45F0207EED0D}"/>
              </a:ext>
            </a:extLst>
          </p:cNvPr>
          <p:cNvSpPr txBox="1">
            <a:spLocks/>
          </p:cNvSpPr>
          <p:nvPr/>
        </p:nvSpPr>
        <p:spPr>
          <a:xfrm>
            <a:off x="717517" y="1248030"/>
            <a:ext cx="897532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Clr>
                <a:schemeClr val="dk2"/>
              </a:buClr>
              <a:buSzPts val="1100"/>
              <a:buFont typeface="Arial"/>
              <a:buNone/>
            </a:pPr>
            <a:r>
              <a:rPr lang="zh-CN" altLang="en-US" sz="1400" dirty="0"/>
              <a:t>图灵机</a:t>
            </a:r>
          </a:p>
        </p:txBody>
      </p:sp>
      <p:sp>
        <p:nvSpPr>
          <p:cNvPr id="13" name="Google Shape;234;p30">
            <a:extLst>
              <a:ext uri="{FF2B5EF4-FFF2-40B4-BE49-F238E27FC236}">
                <a16:creationId xmlns:a16="http://schemas.microsoft.com/office/drawing/2014/main" id="{6916B2D3-F48D-3920-D3DA-B227165FDA9D}"/>
              </a:ext>
            </a:extLst>
          </p:cNvPr>
          <p:cNvSpPr txBox="1">
            <a:spLocks/>
          </p:cNvSpPr>
          <p:nvPr/>
        </p:nvSpPr>
        <p:spPr>
          <a:xfrm>
            <a:off x="1558093" y="3229096"/>
            <a:ext cx="1115738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HK" sz="1800" dirty="0">
                <a:solidFill>
                  <a:schemeClr val="dk1"/>
                </a:solidFill>
              </a:rPr>
              <a:t>1958</a:t>
            </a:r>
            <a:r>
              <a:rPr lang="zh-HK" altLang="en-US" sz="1800" dirty="0">
                <a:solidFill>
                  <a:schemeClr val="dk1"/>
                </a:solidFill>
              </a:rPr>
              <a:t>年 </a:t>
            </a:r>
          </a:p>
        </p:txBody>
      </p:sp>
      <p:sp>
        <p:nvSpPr>
          <p:cNvPr id="14" name="Google Shape;235;p30">
            <a:extLst>
              <a:ext uri="{FF2B5EF4-FFF2-40B4-BE49-F238E27FC236}">
                <a16:creationId xmlns:a16="http://schemas.microsoft.com/office/drawing/2014/main" id="{156A8227-F8B9-2ED4-9947-2066A824B3B1}"/>
              </a:ext>
            </a:extLst>
          </p:cNvPr>
          <p:cNvSpPr txBox="1">
            <a:spLocks/>
          </p:cNvSpPr>
          <p:nvPr/>
        </p:nvSpPr>
        <p:spPr>
          <a:xfrm>
            <a:off x="5162399" y="922616"/>
            <a:ext cx="23532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HK" sz="1800" dirty="0">
                <a:solidFill>
                  <a:schemeClr val="dk1"/>
                </a:solidFill>
              </a:rPr>
              <a:t>1985</a:t>
            </a:r>
            <a:r>
              <a:rPr lang="zh-HK" altLang="en-US" sz="1800" dirty="0">
                <a:solidFill>
                  <a:schemeClr val="dk1"/>
                </a:solidFill>
              </a:rPr>
              <a:t>年</a:t>
            </a:r>
          </a:p>
        </p:txBody>
      </p:sp>
      <p:cxnSp>
        <p:nvCxnSpPr>
          <p:cNvPr id="15" name="Google Shape;236;p30">
            <a:extLst>
              <a:ext uri="{FF2B5EF4-FFF2-40B4-BE49-F238E27FC236}">
                <a16:creationId xmlns:a16="http://schemas.microsoft.com/office/drawing/2014/main" id="{9DC1FDE8-2CBC-C37C-348C-42065434A0B6}"/>
              </a:ext>
            </a:extLst>
          </p:cNvPr>
          <p:cNvCxnSpPr>
            <a:cxnSpLocks/>
          </p:cNvCxnSpPr>
          <p:nvPr/>
        </p:nvCxnSpPr>
        <p:spPr>
          <a:xfrm>
            <a:off x="1464543" y="2723941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" name="Google Shape;237;p30">
            <a:extLst>
              <a:ext uri="{FF2B5EF4-FFF2-40B4-BE49-F238E27FC236}">
                <a16:creationId xmlns:a16="http://schemas.microsoft.com/office/drawing/2014/main" id="{2E54E053-3455-8839-A07D-8CC817371230}"/>
              </a:ext>
            </a:extLst>
          </p:cNvPr>
          <p:cNvCxnSpPr/>
          <p:nvPr/>
        </p:nvCxnSpPr>
        <p:spPr>
          <a:xfrm rot="10800000">
            <a:off x="5069092" y="1126929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7" name="Google Shape;238;p30">
            <a:extLst>
              <a:ext uri="{FF2B5EF4-FFF2-40B4-BE49-F238E27FC236}">
                <a16:creationId xmlns:a16="http://schemas.microsoft.com/office/drawing/2014/main" id="{31287142-7E64-920D-A1BB-7FBDB904469D}"/>
              </a:ext>
            </a:extLst>
          </p:cNvPr>
          <p:cNvCxnSpPr/>
          <p:nvPr/>
        </p:nvCxnSpPr>
        <p:spPr>
          <a:xfrm>
            <a:off x="6240267" y="2800654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D4D14E9-E004-FF8F-5BF3-EA125E674836}"/>
              </a:ext>
            </a:extLst>
          </p:cNvPr>
          <p:cNvSpPr/>
          <p:nvPr/>
        </p:nvSpPr>
        <p:spPr>
          <a:xfrm>
            <a:off x="5281693" y="2057758"/>
            <a:ext cx="3334867" cy="727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CA1C34-C572-3A5A-7722-556C417BB1D5}"/>
              </a:ext>
            </a:extLst>
          </p:cNvPr>
          <p:cNvSpPr txBox="1"/>
          <p:nvPr/>
        </p:nvSpPr>
        <p:spPr>
          <a:xfrm>
            <a:off x="6560396" y="2267457"/>
            <a:ext cx="97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FFFFFF"/>
                </a:solidFill>
              </a:rPr>
              <a:t>学习</a:t>
            </a:r>
            <a:r>
              <a:rPr lang="zh-CN" altLang="en-US" sz="1400" dirty="0">
                <a:solidFill>
                  <a:srgbClr val="FFFFFF"/>
                </a:solidFill>
              </a:rPr>
              <a:t>期</a:t>
            </a:r>
          </a:p>
        </p:txBody>
      </p:sp>
      <p:sp>
        <p:nvSpPr>
          <p:cNvPr id="21" name="Google Shape;226;p30">
            <a:extLst>
              <a:ext uri="{FF2B5EF4-FFF2-40B4-BE49-F238E27FC236}">
                <a16:creationId xmlns:a16="http://schemas.microsoft.com/office/drawing/2014/main" id="{B11F9615-7E80-FB12-387E-DA02F83769E0}"/>
              </a:ext>
            </a:extLst>
          </p:cNvPr>
          <p:cNvSpPr txBox="1">
            <a:spLocks/>
          </p:cNvSpPr>
          <p:nvPr/>
        </p:nvSpPr>
        <p:spPr>
          <a:xfrm>
            <a:off x="4142176" y="3715764"/>
            <a:ext cx="1139517" cy="43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zh-CN" altLang="en-US" sz="1400" dirty="0"/>
              <a:t>专家系统</a:t>
            </a:r>
          </a:p>
        </p:txBody>
      </p:sp>
      <p:sp>
        <p:nvSpPr>
          <p:cNvPr id="22" name="Google Shape;234;p30">
            <a:extLst>
              <a:ext uri="{FF2B5EF4-FFF2-40B4-BE49-F238E27FC236}">
                <a16:creationId xmlns:a16="http://schemas.microsoft.com/office/drawing/2014/main" id="{1D22B343-BF64-0764-7F9E-CCE99459B9C9}"/>
              </a:ext>
            </a:extLst>
          </p:cNvPr>
          <p:cNvSpPr txBox="1">
            <a:spLocks/>
          </p:cNvSpPr>
          <p:nvPr/>
        </p:nvSpPr>
        <p:spPr>
          <a:xfrm>
            <a:off x="4564706" y="3304099"/>
            <a:ext cx="1115738" cy="38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HK" sz="1800" dirty="0">
                <a:solidFill>
                  <a:schemeClr val="dk1"/>
                </a:solidFill>
              </a:rPr>
              <a:t>1980</a:t>
            </a:r>
            <a:r>
              <a:rPr lang="zh-HK" altLang="en-US" sz="1800" dirty="0">
                <a:solidFill>
                  <a:schemeClr val="dk1"/>
                </a:solidFill>
              </a:rPr>
              <a:t>年 </a:t>
            </a:r>
          </a:p>
        </p:txBody>
      </p:sp>
      <p:cxnSp>
        <p:nvCxnSpPr>
          <p:cNvPr id="23" name="Google Shape;236;p30">
            <a:extLst>
              <a:ext uri="{FF2B5EF4-FFF2-40B4-BE49-F238E27FC236}">
                <a16:creationId xmlns:a16="http://schemas.microsoft.com/office/drawing/2014/main" id="{35AA04B7-0F47-9C61-5D77-E280B4D267E8}"/>
              </a:ext>
            </a:extLst>
          </p:cNvPr>
          <p:cNvCxnSpPr/>
          <p:nvPr/>
        </p:nvCxnSpPr>
        <p:spPr>
          <a:xfrm>
            <a:off x="4488509" y="2784934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4" name="Google Shape;227;p30">
            <a:extLst>
              <a:ext uri="{FF2B5EF4-FFF2-40B4-BE49-F238E27FC236}">
                <a16:creationId xmlns:a16="http://schemas.microsoft.com/office/drawing/2014/main" id="{4C0E4114-1362-5E4B-8732-89E94CDF6B56}"/>
              </a:ext>
            </a:extLst>
          </p:cNvPr>
          <p:cNvSpPr txBox="1">
            <a:spLocks/>
          </p:cNvSpPr>
          <p:nvPr/>
        </p:nvSpPr>
        <p:spPr>
          <a:xfrm>
            <a:off x="7094872" y="1257474"/>
            <a:ext cx="1440211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zh-CN" altLang="en-US" sz="1400" dirty="0"/>
              <a:t>深度学习兴起</a:t>
            </a:r>
          </a:p>
        </p:txBody>
      </p:sp>
      <p:sp>
        <p:nvSpPr>
          <p:cNvPr id="25" name="Google Shape;235;p30">
            <a:extLst>
              <a:ext uri="{FF2B5EF4-FFF2-40B4-BE49-F238E27FC236}">
                <a16:creationId xmlns:a16="http://schemas.microsoft.com/office/drawing/2014/main" id="{34CCAE8A-BD32-7D29-58F0-A11930EE8306}"/>
              </a:ext>
            </a:extLst>
          </p:cNvPr>
          <p:cNvSpPr txBox="1">
            <a:spLocks/>
          </p:cNvSpPr>
          <p:nvPr/>
        </p:nvSpPr>
        <p:spPr>
          <a:xfrm>
            <a:off x="7342578" y="859794"/>
            <a:ext cx="1344222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HK" sz="1800" dirty="0">
                <a:solidFill>
                  <a:schemeClr val="dk1"/>
                </a:solidFill>
              </a:rPr>
              <a:t>2005</a:t>
            </a:r>
            <a:r>
              <a:rPr lang="zh-HK" altLang="en-US" sz="1800" dirty="0">
                <a:solidFill>
                  <a:schemeClr val="dk1"/>
                </a:solidFill>
              </a:rPr>
              <a:t>年</a:t>
            </a:r>
          </a:p>
        </p:txBody>
      </p:sp>
      <p:cxnSp>
        <p:nvCxnSpPr>
          <p:cNvPr id="26" name="Google Shape;237;p30">
            <a:extLst>
              <a:ext uri="{FF2B5EF4-FFF2-40B4-BE49-F238E27FC236}">
                <a16:creationId xmlns:a16="http://schemas.microsoft.com/office/drawing/2014/main" id="{E80AB947-6691-2FC1-3AD7-3D5C81C87C17}"/>
              </a:ext>
            </a:extLst>
          </p:cNvPr>
          <p:cNvCxnSpPr/>
          <p:nvPr/>
        </p:nvCxnSpPr>
        <p:spPr>
          <a:xfrm rot="10800000">
            <a:off x="8342208" y="1117480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66A5C10-C7BB-CEEB-140F-3C1A8B06F3A6}"/>
              </a:ext>
            </a:extLst>
          </p:cNvPr>
          <p:cNvSpPr/>
          <p:nvPr/>
        </p:nvSpPr>
        <p:spPr>
          <a:xfrm>
            <a:off x="244938" y="2057758"/>
            <a:ext cx="2654738" cy="727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1957D9A-2667-CD25-EBB8-2DCE88C34E2A}"/>
              </a:ext>
            </a:extLst>
          </p:cNvPr>
          <p:cNvSpPr txBox="1"/>
          <p:nvPr/>
        </p:nvSpPr>
        <p:spPr>
          <a:xfrm>
            <a:off x="974715" y="2250544"/>
            <a:ext cx="97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FFFFFF"/>
                </a:solidFill>
              </a:rPr>
              <a:t>推理</a:t>
            </a:r>
            <a:r>
              <a:rPr lang="zh-CN" altLang="en-US" sz="1400" dirty="0">
                <a:solidFill>
                  <a:srgbClr val="FFFFFF"/>
                </a:solidFill>
              </a:rPr>
              <a:t>期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3981A6C-9C2C-C693-BDFB-2F834A6107FF}"/>
              </a:ext>
            </a:extLst>
          </p:cNvPr>
          <p:cNvSpPr/>
          <p:nvPr/>
        </p:nvSpPr>
        <p:spPr>
          <a:xfrm>
            <a:off x="2895043" y="2057758"/>
            <a:ext cx="2391283" cy="7271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8D4CA91-5FDF-B25D-FFAE-B10541580C35}"/>
              </a:ext>
            </a:extLst>
          </p:cNvPr>
          <p:cNvSpPr txBox="1"/>
          <p:nvPr/>
        </p:nvSpPr>
        <p:spPr>
          <a:xfrm>
            <a:off x="3600856" y="2250544"/>
            <a:ext cx="97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rgbClr val="FFFFFF"/>
                </a:solidFill>
              </a:rPr>
              <a:t>知识期</a:t>
            </a:r>
          </a:p>
        </p:txBody>
      </p:sp>
      <p:sp>
        <p:nvSpPr>
          <p:cNvPr id="31" name="Google Shape;227;p30">
            <a:extLst>
              <a:ext uri="{FF2B5EF4-FFF2-40B4-BE49-F238E27FC236}">
                <a16:creationId xmlns:a16="http://schemas.microsoft.com/office/drawing/2014/main" id="{0EEE7D67-DA9F-24CC-C26B-739ED55C2A67}"/>
              </a:ext>
            </a:extLst>
          </p:cNvPr>
          <p:cNvSpPr txBox="1">
            <a:spLocks/>
          </p:cNvSpPr>
          <p:nvPr/>
        </p:nvSpPr>
        <p:spPr>
          <a:xfrm>
            <a:off x="3043305" y="1208922"/>
            <a:ext cx="23532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zh-CN" altLang="en-US" sz="1400" dirty="0"/>
              <a:t>知识系统</a:t>
            </a:r>
          </a:p>
        </p:txBody>
      </p:sp>
      <p:sp>
        <p:nvSpPr>
          <p:cNvPr id="32" name="Google Shape;235;p30">
            <a:extLst>
              <a:ext uri="{FF2B5EF4-FFF2-40B4-BE49-F238E27FC236}">
                <a16:creationId xmlns:a16="http://schemas.microsoft.com/office/drawing/2014/main" id="{37B706C6-0F49-82A3-3573-85FD1323439B}"/>
              </a:ext>
            </a:extLst>
          </p:cNvPr>
          <p:cNvSpPr txBox="1">
            <a:spLocks/>
          </p:cNvSpPr>
          <p:nvPr/>
        </p:nvSpPr>
        <p:spPr>
          <a:xfrm>
            <a:off x="3043313" y="883508"/>
            <a:ext cx="23532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HK" sz="1800" dirty="0">
                <a:solidFill>
                  <a:schemeClr val="dk1"/>
                </a:solidFill>
              </a:rPr>
              <a:t>1970</a:t>
            </a:r>
            <a:r>
              <a:rPr lang="zh-HK" altLang="en-US" sz="1800" dirty="0">
                <a:solidFill>
                  <a:schemeClr val="dk1"/>
                </a:solidFill>
              </a:rPr>
              <a:t>年</a:t>
            </a:r>
          </a:p>
        </p:txBody>
      </p:sp>
      <p:cxnSp>
        <p:nvCxnSpPr>
          <p:cNvPr id="33" name="Google Shape;237;p30">
            <a:extLst>
              <a:ext uri="{FF2B5EF4-FFF2-40B4-BE49-F238E27FC236}">
                <a16:creationId xmlns:a16="http://schemas.microsoft.com/office/drawing/2014/main" id="{00DAE767-E964-0CE6-62B1-8036E0AC50DF}"/>
              </a:ext>
            </a:extLst>
          </p:cNvPr>
          <p:cNvCxnSpPr/>
          <p:nvPr/>
        </p:nvCxnSpPr>
        <p:spPr>
          <a:xfrm rot="10800000">
            <a:off x="2950006" y="1087821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1634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708</Words>
  <Application>Microsoft Office PowerPoint</Application>
  <PresentationFormat>全屏显示(16:9)</PresentationFormat>
  <Paragraphs>202</Paragraphs>
  <Slides>42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Raleway</vt:lpstr>
      <vt:lpstr>Consolas</vt:lpstr>
      <vt:lpstr>微软雅黑</vt:lpstr>
      <vt:lpstr>微软雅黑 Light</vt:lpstr>
      <vt:lpstr>Verdana</vt:lpstr>
      <vt:lpstr>Arial</vt:lpstr>
      <vt:lpstr>Lato</vt:lpstr>
      <vt:lpstr>Raleway Light</vt:lpstr>
      <vt:lpstr>Times New Roman</vt:lpstr>
      <vt:lpstr>Streamline</vt:lpstr>
      <vt:lpstr>方程式</vt:lpstr>
      <vt:lpstr>Bitmap Image</vt:lpstr>
      <vt:lpstr>项目1 搭建TensorFlow开发环境</vt:lpstr>
      <vt:lpstr> 项目目标</vt:lpstr>
      <vt:lpstr> 项目目标</vt:lpstr>
      <vt:lpstr> 项目目标</vt:lpstr>
      <vt:lpstr> 项目目标</vt:lpstr>
      <vt:lpstr>人工智能、机器学习与深度学习</vt:lpstr>
      <vt:lpstr>人工智能</vt:lpstr>
      <vt:lpstr>PowerPoint 演示文稿</vt:lpstr>
      <vt:lpstr>人工智能发展史</vt:lpstr>
      <vt:lpstr>PowerPoint 演示文稿</vt:lpstr>
      <vt:lpstr>机器学习</vt:lpstr>
      <vt:lpstr>机器学习</vt:lpstr>
      <vt:lpstr>机器学习</vt:lpstr>
      <vt:lpstr>PowerPoint 演示文稿</vt:lpstr>
      <vt:lpstr>PowerPoint 演示文稿</vt:lpstr>
      <vt:lpstr>深度学习</vt:lpstr>
      <vt:lpstr>深度学习发展简史</vt:lpstr>
      <vt:lpstr>深度学习发展简史</vt:lpstr>
      <vt:lpstr>工作原理</vt:lpstr>
      <vt:lpstr>工作原理</vt:lpstr>
      <vt:lpstr>深度学习应用</vt:lpstr>
      <vt:lpstr>计算机视觉</vt:lpstr>
      <vt:lpstr>计算机视觉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深度学习框架</vt:lpstr>
      <vt:lpstr>PowerPoint 演示文稿</vt:lpstr>
      <vt:lpstr>PowerPoint 演示文稿</vt:lpstr>
      <vt:lpstr>PowerPoint 演示文稿</vt:lpstr>
      <vt:lpstr>MXNet</vt:lpstr>
      <vt:lpstr>PaddlePaddle</vt:lpstr>
      <vt:lpstr>PowerPoint 演示文稿</vt:lpstr>
      <vt:lpstr>任务2：搭建深度学习开发环境</vt:lpstr>
      <vt:lpstr>安装Anaconda</vt:lpstr>
      <vt:lpstr>安装TensorFlow</vt:lpstr>
      <vt:lpstr>常用编辑器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am I?</dc:title>
  <dc:creator>平震宇</dc:creator>
  <cp:lastModifiedBy>平 震宇</cp:lastModifiedBy>
  <cp:revision>58</cp:revision>
  <dcterms:modified xsi:type="dcterms:W3CDTF">2022-08-22T13:34:08Z</dcterms:modified>
</cp:coreProperties>
</file>